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96" r:id="rId1"/>
  </p:sldMasterIdLst>
  <p:notesMasterIdLst>
    <p:notesMasterId r:id="rId29"/>
  </p:notesMasterIdLst>
  <p:handoutMasterIdLst>
    <p:handoutMasterId r:id="rId30"/>
  </p:handoutMasterIdLst>
  <p:sldIdLst>
    <p:sldId id="257" r:id="rId2"/>
    <p:sldId id="258" r:id="rId3"/>
    <p:sldId id="303" r:id="rId4"/>
    <p:sldId id="310" r:id="rId5"/>
    <p:sldId id="311" r:id="rId6"/>
    <p:sldId id="305" r:id="rId7"/>
    <p:sldId id="306" r:id="rId8"/>
    <p:sldId id="314" r:id="rId9"/>
    <p:sldId id="309" r:id="rId10"/>
    <p:sldId id="271" r:id="rId11"/>
    <p:sldId id="312" r:id="rId12"/>
    <p:sldId id="313" r:id="rId13"/>
    <p:sldId id="275" r:id="rId14"/>
    <p:sldId id="316" r:id="rId15"/>
    <p:sldId id="317" r:id="rId16"/>
    <p:sldId id="318" r:id="rId17"/>
    <p:sldId id="319" r:id="rId18"/>
    <p:sldId id="320" r:id="rId19"/>
    <p:sldId id="321" r:id="rId20"/>
    <p:sldId id="322" r:id="rId21"/>
    <p:sldId id="323" r:id="rId22"/>
    <p:sldId id="324" r:id="rId23"/>
    <p:sldId id="328" r:id="rId24"/>
    <p:sldId id="329" r:id="rId25"/>
    <p:sldId id="325" r:id="rId26"/>
    <p:sldId id="326" r:id="rId27"/>
    <p:sldId id="327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spbuQkjS8pQEYll8LeNYsA==" hashData="5Ebdcel6iOJu6BzwRRwpjzE34WM="/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7296" userDrawn="1">
          <p15:clr>
            <a:srgbClr val="A4A3A4"/>
          </p15:clr>
        </p15:guide>
        <p15:guide id="4" orient="horz" pos="412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434" autoAdjust="0"/>
  </p:normalViewPr>
  <p:slideViewPr>
    <p:cSldViewPr snapToGrid="0">
      <p:cViewPr varScale="1">
        <p:scale>
          <a:sx n="71" d="100"/>
          <a:sy n="71" d="100"/>
        </p:scale>
        <p:origin x="-846" y="-108"/>
      </p:cViewPr>
      <p:guideLst>
        <p:guide orient="horz" pos="2160"/>
        <p:guide pos="3840"/>
        <p:guide pos="7296"/>
        <p:guide orient="horz" pos="4128"/>
      </p:guideLst>
    </p:cSldViewPr>
  </p:slideViewPr>
  <p:outlineViewPr>
    <p:cViewPr>
      <p:scale>
        <a:sx n="33" d="100"/>
        <a:sy n="33" d="100"/>
      </p:scale>
      <p:origin x="0" y="-216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6" d="100"/>
          <a:sy n="76" d="100"/>
        </p:scale>
        <p:origin x="253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handoutMaster" Target="handoutMasters/handoutMaster1.xml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796EA6-6F25-4F19-87BA-7ADCC16DAEFF}" type="datetimeFigureOut">
              <a:rPr lang="en-US" smtClean="0"/>
              <a:pPr/>
              <a:t>5/8/16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4E50CC-F33A-4EF4-9F12-93EC4A21A0C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329507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9C172E-A8B5-46F6-B05C-DFA3E2E0F207}" type="datetimeFigureOut">
              <a:rPr lang="en-US" smtClean="0"/>
              <a:pPr/>
              <a:t>5/8/16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674CE4-FBD8-4481-AEFB-CA53E599A74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2681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674CE4-FBD8-4481-AEFB-CA53E599A745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9742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How presentation will benefit audience: Adult learners are more interested in a subject if they know how or why it is important to them.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Presenter’s level of expertise in the subject: Briefly state your credentials in this area, or explain why participants should listen to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2FD335-6D8E-486A-8F5F-DFC7325903FF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670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674CE4-FBD8-4481-AEFB-CA53E599A74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411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674CE4-FBD8-4481-AEFB-CA53E599A745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6916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674CE4-FBD8-4481-AEFB-CA53E599A745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5933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674CE4-FBD8-4481-AEFB-CA53E599A745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4882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674CE4-FBD8-4481-AEFB-CA53E599A745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264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 flipV="1">
            <a:off x="7213577" y="3810001"/>
            <a:ext cx="4978425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4" name="Rectangle 23"/>
          <p:cNvSpPr/>
          <p:nvPr/>
        </p:nvSpPr>
        <p:spPr>
          <a:xfrm flipV="1">
            <a:off x="7213601" y="3897010"/>
            <a:ext cx="49784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5" name="Rectangle 24"/>
          <p:cNvSpPr/>
          <p:nvPr/>
        </p:nvSpPr>
        <p:spPr>
          <a:xfrm flipV="1">
            <a:off x="7213601" y="4115167"/>
            <a:ext cx="49784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6" name="Rectangle 25"/>
          <p:cNvSpPr/>
          <p:nvPr/>
        </p:nvSpPr>
        <p:spPr>
          <a:xfrm flipV="1">
            <a:off x="7213600" y="4164403"/>
            <a:ext cx="262128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7" name="Rectangle 26"/>
          <p:cNvSpPr/>
          <p:nvPr/>
        </p:nvSpPr>
        <p:spPr>
          <a:xfrm flipV="1">
            <a:off x="7213600" y="4199572"/>
            <a:ext cx="262128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 useBgFill="1">
        <p:nvSpPr>
          <p:cNvPr id="30" name="Rounded Rectangle 29"/>
          <p:cNvSpPr/>
          <p:nvPr/>
        </p:nvSpPr>
        <p:spPr bwMode="white">
          <a:xfrm>
            <a:off x="7213600" y="3962400"/>
            <a:ext cx="408432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 useBgFill="1">
        <p:nvSpPr>
          <p:cNvPr id="31" name="Rounded Rectangle 30"/>
          <p:cNvSpPr/>
          <p:nvPr/>
        </p:nvSpPr>
        <p:spPr bwMode="white">
          <a:xfrm>
            <a:off x="9835343" y="4060983"/>
            <a:ext cx="21336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7" name="Rectangle 6"/>
          <p:cNvSpPr/>
          <p:nvPr/>
        </p:nvSpPr>
        <p:spPr>
          <a:xfrm>
            <a:off x="1" y="3649662"/>
            <a:ext cx="12192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0" name="Rectangle 9"/>
          <p:cNvSpPr/>
          <p:nvPr/>
        </p:nvSpPr>
        <p:spPr>
          <a:xfrm>
            <a:off x="1" y="3675528"/>
            <a:ext cx="12192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1" name="Rectangle 10"/>
          <p:cNvSpPr/>
          <p:nvPr/>
        </p:nvSpPr>
        <p:spPr>
          <a:xfrm flipV="1">
            <a:off x="8552068" y="3643090"/>
            <a:ext cx="3639933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12192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8940800" y="4206240"/>
            <a:ext cx="1280160" cy="457200"/>
          </a:xfrm>
        </p:spPr>
        <p:txBody>
          <a:bodyPr/>
          <a:lstStyle/>
          <a:p>
            <a:fld id="{D8DC4843-F705-4226-87BF-41129AAEF225}" type="datetime3">
              <a:rPr lang="en-US" smtClean="0"/>
              <a:pPr/>
              <a:t>8 May 2016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7213600" y="4205288"/>
            <a:ext cx="172720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1093451" y="1136"/>
            <a:ext cx="996949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401CF334-2D5C-4859-84A6-CA7E6E43FA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609600" y="3899938"/>
            <a:ext cx="6604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09600" y="2401888"/>
            <a:ext cx="112776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60115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E05A8-AF09-4EBF-B9C4-A4CCB51C7128}" type="datetime3">
              <a:rPr lang="en-US" smtClean="0"/>
              <a:pPr/>
              <a:t>8 May 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467844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53FE5-0F05-47FB-B5E6-96F205074C4C}" type="datetime3">
              <a:rPr lang="en-US" smtClean="0"/>
              <a:pPr/>
              <a:t>8 May 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143000"/>
            <a:ext cx="8331200" cy="544830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1143000"/>
            <a:ext cx="2540000" cy="5448300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97808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F8B30-8D98-4D5B-8AB7-B9FAD876D27E}" type="datetime3">
              <a:rPr lang="en-US" smtClean="0"/>
              <a:pPr/>
              <a:t>8 May 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59430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5A471-75B0-4F94-8D64-D6A4D0B8F898}" type="datetime3">
              <a:rPr lang="en-US" smtClean="0"/>
              <a:pPr/>
              <a:t>8 May 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3367088"/>
            <a:ext cx="103632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981201"/>
            <a:ext cx="103632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chemeClr val="accent2"/>
                </a:solidFill>
                <a:effectLst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70512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DE82E-FD12-43FC-9C4A-4B1A7EDE8FBB}" type="datetime3">
              <a:rPr lang="en-US" smtClean="0"/>
              <a:pPr/>
              <a:t>8 May 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249425"/>
            <a:ext cx="5384800" cy="4341875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249425"/>
            <a:ext cx="5384800" cy="4341875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44644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0" orient="horz" pos="2160" userDrawn="1">
          <p15:clr>
            <a:srgbClr val="FBAE40"/>
          </p15:clr>
        </p15:guide>
        <p15:guide id="1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D34D54FB-B2BF-4106-A01A-694FCAE97A1B}" type="datetime3">
              <a:rPr lang="en-US" smtClean="0"/>
              <a:pPr/>
              <a:t>8 May 2016</a:t>
            </a:fld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401CF334-2D5C-4859-84A6-CA7E6E43FA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1073" y="2708519"/>
            <a:ext cx="5389033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294968" y="2244970"/>
            <a:ext cx="5389033" cy="457200"/>
          </a:xfrm>
          <a:solidFill>
            <a:schemeClr val="accent2">
              <a:lumMod val="60000"/>
              <a:lumOff val="4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508000" y="2708519"/>
            <a:ext cx="5388864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2244970"/>
            <a:ext cx="5388864" cy="457200"/>
          </a:xfrm>
          <a:solidFill>
            <a:schemeClr val="accent2">
              <a:lumMod val="60000"/>
              <a:lumOff val="4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1143000"/>
            <a:ext cx="11176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70716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778240" y="612648"/>
            <a:ext cx="1276352" cy="457200"/>
          </a:xfrm>
        </p:spPr>
        <p:txBody>
          <a:bodyPr/>
          <a:lstStyle/>
          <a:p>
            <a:fld id="{ED3F1007-07C1-4118-9E92-2C8AE7C929E8}" type="datetime3">
              <a:rPr lang="en-US" smtClean="0"/>
              <a:pPr/>
              <a:t>8 May 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010400" y="612648"/>
            <a:ext cx="176784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899648" y="2272"/>
            <a:ext cx="1016000" cy="365760"/>
          </a:xfrm>
        </p:spPr>
        <p:txBody>
          <a:bodyPr/>
          <a:lstStyle/>
          <a:p>
            <a:fld id="{401CF334-2D5C-4859-84A6-CA7E6E43FA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82195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95575-CE3F-4A01-B8EC-30E9EF557B25}" type="datetime3">
              <a:rPr lang="en-US" smtClean="0"/>
              <a:pPr/>
              <a:t>8 May 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69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CF23D-5BF2-464A-9179-D862571388D4}" type="datetime3">
              <a:rPr lang="en-US" smtClean="0"/>
              <a:pPr/>
              <a:t>8 May 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03200" y="776287"/>
            <a:ext cx="6803136" cy="580508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7137995" y="2010727"/>
            <a:ext cx="4511040" cy="4580573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37995" y="1101970"/>
            <a:ext cx="451104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9868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5C134-05C0-4714-89A4-B319E3FA1033}" type="datetime3">
              <a:rPr lang="en-US" smtClean="0"/>
              <a:pPr/>
              <a:t>8 May 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38228" y="1143000"/>
            <a:ext cx="6096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17924" y="3274309"/>
            <a:ext cx="34544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3913" y="1109161"/>
            <a:ext cx="782404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88361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" y="366819"/>
            <a:ext cx="12192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9" name="Rectangle 28"/>
          <p:cNvSpPr/>
          <p:nvPr/>
        </p:nvSpPr>
        <p:spPr>
          <a:xfrm>
            <a:off x="0" y="-1"/>
            <a:ext cx="12192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30" name="Rectangle 29"/>
          <p:cNvSpPr/>
          <p:nvPr/>
        </p:nvSpPr>
        <p:spPr>
          <a:xfrm>
            <a:off x="1" y="308277"/>
            <a:ext cx="12192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31" name="Rectangle 30"/>
          <p:cNvSpPr/>
          <p:nvPr/>
        </p:nvSpPr>
        <p:spPr>
          <a:xfrm flipV="1">
            <a:off x="7213577" y="360247"/>
            <a:ext cx="4978425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32" name="Rectangle 31"/>
          <p:cNvSpPr/>
          <p:nvPr/>
        </p:nvSpPr>
        <p:spPr>
          <a:xfrm flipV="1">
            <a:off x="7213601" y="440113"/>
            <a:ext cx="49784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7209785" y="497504"/>
            <a:ext cx="408432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9831528" y="588943"/>
            <a:ext cx="21336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35" name="Rectangle 34"/>
          <p:cNvSpPr/>
          <p:nvPr/>
        </p:nvSpPr>
        <p:spPr bwMode="invGray">
          <a:xfrm>
            <a:off x="12113288" y="-2001"/>
            <a:ext cx="76835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36" name="Rectangle 35"/>
          <p:cNvSpPr/>
          <p:nvPr/>
        </p:nvSpPr>
        <p:spPr bwMode="invGray">
          <a:xfrm>
            <a:off x="12059308" y="-2001"/>
            <a:ext cx="3657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37" name="Rectangle 36"/>
          <p:cNvSpPr/>
          <p:nvPr/>
        </p:nvSpPr>
        <p:spPr bwMode="invGray">
          <a:xfrm>
            <a:off x="12033904" y="-2001"/>
            <a:ext cx="12192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38" name="Rectangle 37"/>
          <p:cNvSpPr/>
          <p:nvPr/>
        </p:nvSpPr>
        <p:spPr bwMode="invGray">
          <a:xfrm>
            <a:off x="11967231" y="-2001"/>
            <a:ext cx="36576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39" name="Rectangle 38"/>
          <p:cNvSpPr/>
          <p:nvPr/>
        </p:nvSpPr>
        <p:spPr bwMode="invGray">
          <a:xfrm>
            <a:off x="11887569" y="380"/>
            <a:ext cx="73152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40" name="Rectangle 39"/>
          <p:cNvSpPr/>
          <p:nvPr/>
        </p:nvSpPr>
        <p:spPr bwMode="invGray">
          <a:xfrm>
            <a:off x="11831300" y="380"/>
            <a:ext cx="12192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782048" y="612648"/>
            <a:ext cx="127635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B94C490E-25CA-44C2-8CE4-174F24A17E51}" type="datetime3">
              <a:rPr lang="en-US" smtClean="0"/>
              <a:pPr/>
              <a:t>8 May 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7010400" y="612648"/>
            <a:ext cx="176784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0899648" y="2272"/>
            <a:ext cx="1016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401CF334-2D5C-4859-84A6-CA7E6E43FA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2249424"/>
            <a:ext cx="109728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132171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tx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 panose="05020102010507070707" pitchFamily="18" charset="2"/>
        <a:buChar char="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 panose="05020102010507070707" pitchFamily="18" charset="2"/>
        <a:buChar char="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1"/>
        </a:buClr>
        <a:buFont typeface="Wingdings 2" panose="05020102010507070707" pitchFamily="18" charset="2"/>
        <a:buChar char="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1"/>
        </a:buClr>
        <a:buFont typeface="Wingdings 2" panose="05020102010507070707" pitchFamily="18" charset="2"/>
        <a:buChar char="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1"/>
        </a:buClr>
        <a:buFont typeface="Wingdings 2" panose="05020102010507070707" pitchFamily="18" charset="2"/>
        <a:buChar char="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1"/>
        </a:buClr>
        <a:buFont typeface="Wingdings 2" panose="05020102010507070707" pitchFamily="18" charset="2"/>
        <a:buChar char=""/>
        <a:defRPr kumimoji="0"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1"/>
        </a:buClr>
        <a:buFont typeface="Wingdings 2" panose="05020102010507070707" pitchFamily="18" charset="2"/>
        <a:buChar char="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0" orient="horz" pos="2160" userDrawn="1">
          <p15:clr>
            <a:srgbClr val="F26B43"/>
          </p15:clr>
        </p15:guide>
        <p15:guide id="1" pos="3840" userDrawn="1">
          <p15:clr>
            <a:srgbClr val="F26B43"/>
          </p15:clr>
        </p15:guide>
        <p15:guide id="2" orient="horz" pos="415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5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29.jpe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32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Relationship Id="rId3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Relationship Id="rId3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Relationship Id="rId3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Relationship Id="rId3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Relationship Id="rId3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42.emf"/><Relationship Id="rId5" Type="http://schemas.openxmlformats.org/officeDocument/2006/relationships/image" Target="../media/image43.emf"/><Relationship Id="rId6" Type="http://schemas.openxmlformats.org/officeDocument/2006/relationships/image" Target="../media/image44.jpeg"/><Relationship Id="rId7" Type="http://schemas.openxmlformats.org/officeDocument/2006/relationships/image" Target="../media/image45.png"/><Relationship Id="rId8" Type="http://schemas.openxmlformats.org/officeDocument/2006/relationships/image" Target="../media/image46.png"/><Relationship Id="rId9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3.jpeg"/><Relationship Id="rId5" Type="http://schemas.openxmlformats.org/officeDocument/2006/relationships/image" Target="../media/image54.jpeg"/><Relationship Id="rId6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4.jpe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Presented by</a:t>
            </a:r>
          </a:p>
          <a:p>
            <a:r>
              <a:rPr lang="en-US" dirty="0" smtClean="0"/>
              <a:t>Deb Upright</a:t>
            </a:r>
          </a:p>
          <a:p>
            <a:r>
              <a:rPr lang="en-US" dirty="0" smtClean="0"/>
              <a:t>WCSA Director of Coaching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WCSA </a:t>
            </a:r>
            <a:r>
              <a:rPr lang="en-AU" dirty="0" smtClean="0"/>
              <a:t>    All things Safety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54808" cy="2654808"/>
          </a:xfrm>
          <a:prstGeom prst="rect">
            <a:avLst/>
          </a:prstGeom>
        </p:spPr>
      </p:pic>
      <p:pic>
        <p:nvPicPr>
          <p:cNvPr id="1026" name="Picture 2" descr="C:\Users\Deb\Pictures\Crossbow Safety\IMAG0388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15288" y="1159487"/>
            <a:ext cx="3086100" cy="507980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Rectangle 4"/>
          <p:cNvSpPr/>
          <p:nvPr/>
        </p:nvSpPr>
        <p:spPr>
          <a:xfrm>
            <a:off x="11358563" y="0"/>
            <a:ext cx="728662" cy="542925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0630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581025" y="1906524"/>
            <a:ext cx="10972800" cy="4325112"/>
          </a:xfrm>
        </p:spPr>
        <p:txBody>
          <a:bodyPr>
            <a:normAutofit/>
          </a:bodyPr>
          <a:lstStyle/>
          <a:p>
            <a:endParaRPr lang="en-AU" sz="800" dirty="0" smtClean="0"/>
          </a:p>
          <a:p>
            <a:r>
              <a:rPr lang="en-US" dirty="0" smtClean="0"/>
              <a:t>Safety is always absolute from </a:t>
            </a:r>
            <a:r>
              <a:rPr lang="en-AU" dirty="0" smtClean="0"/>
              <a:t>even before</a:t>
            </a:r>
            <a:r>
              <a:rPr lang="en-US" dirty="0" smtClean="0"/>
              <a:t> pick</a:t>
            </a:r>
            <a:r>
              <a:rPr lang="en-AU" dirty="0" smtClean="0"/>
              <a:t>ing</a:t>
            </a:r>
            <a:r>
              <a:rPr lang="en-US" dirty="0" smtClean="0"/>
              <a:t> up the bow.</a:t>
            </a:r>
            <a:endParaRPr lang="en-AU" dirty="0" smtClean="0"/>
          </a:p>
          <a:p>
            <a:endParaRPr lang="en-US" sz="800" dirty="0" smtClean="0"/>
          </a:p>
          <a:p>
            <a:r>
              <a:rPr lang="en-US" dirty="0" smtClean="0"/>
              <a:t>It is important that bows, strings, bolts, </a:t>
            </a:r>
            <a:r>
              <a:rPr lang="en-AU" dirty="0" smtClean="0"/>
              <a:t>stringers </a:t>
            </a:r>
            <a:r>
              <a:rPr lang="en-US" dirty="0" smtClean="0"/>
              <a:t>etc. are regularly checked for wear and are properly maintained.</a:t>
            </a:r>
            <a:r>
              <a:rPr lang="en-AU" dirty="0" smtClean="0"/>
              <a:t> </a:t>
            </a:r>
          </a:p>
          <a:p>
            <a:pPr marL="109728" indent="0">
              <a:buNone/>
            </a:pPr>
            <a:r>
              <a:rPr lang="en-AU" dirty="0" smtClean="0"/>
              <a:t>                                                    Don't postpone </a:t>
            </a:r>
          </a:p>
          <a:p>
            <a:pPr marL="109728" indent="0">
              <a:buNone/>
            </a:pPr>
            <a:r>
              <a:rPr lang="en-AU" dirty="0"/>
              <a:t> </a:t>
            </a:r>
            <a:r>
              <a:rPr lang="en-AU" dirty="0" smtClean="0"/>
              <a:t>             </a:t>
            </a:r>
            <a:r>
              <a:rPr lang="en-AU" dirty="0" err="1" smtClean="0"/>
              <a:t>Bbbbbbb</a:t>
            </a:r>
            <a:r>
              <a:rPr lang="en-AU" dirty="0" smtClean="0"/>
              <a:t>.  Be.             any repairs.</a:t>
            </a:r>
            <a:endParaRPr lang="en-US" dirty="0" smtClean="0"/>
          </a:p>
          <a:p>
            <a:pPr marL="109728" indent="0">
              <a:buNone/>
            </a:pPr>
            <a:endParaRPr lang="en-US" i="1" dirty="0" smtClean="0">
              <a:solidFill>
                <a:srgbClr val="FF0000"/>
              </a:solidFill>
            </a:endParaRPr>
          </a:p>
          <a:p>
            <a:pPr lvl="1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Checking Your Equipment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z="2000" b="1" smtClean="0"/>
              <a:pPr/>
              <a:t>10</a:t>
            </a:fld>
            <a:endParaRPr lang="en-US" sz="2000" b="1" dirty="0"/>
          </a:p>
        </p:txBody>
      </p:sp>
      <p:pic>
        <p:nvPicPr>
          <p:cNvPr id="1026" name="Picture 2" descr="C:\Users\Deb\Pictures\Crossbow Safety\P3270014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13329" y="3817132"/>
            <a:ext cx="3346325" cy="234557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2" descr="C:\Users\Deb\Pictures\Crossbow Safety\IMAG0397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7897722" y="3439514"/>
            <a:ext cx="2339086" cy="309432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13329" cy="131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41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Check limbs for possible cracks, splits or abnormalities;</a:t>
            </a:r>
          </a:p>
          <a:p>
            <a:pPr marL="109728" indent="0">
              <a:buNone/>
            </a:pPr>
            <a:r>
              <a:rPr lang="en-AU" dirty="0"/>
              <a:t>    failure to do so can cause a catastrophic outcome.</a:t>
            </a:r>
          </a:p>
          <a:p>
            <a:pPr marL="109728" indent="0">
              <a:buNone/>
            </a:pPr>
            <a:endParaRPr lang="en-AU" sz="800" dirty="0" smtClean="0"/>
          </a:p>
          <a:p>
            <a:r>
              <a:rPr lang="en-AU" dirty="0" smtClean="0"/>
              <a:t>Check </a:t>
            </a:r>
            <a:r>
              <a:rPr lang="en-AU" dirty="0"/>
              <a:t>t</a:t>
            </a:r>
            <a:r>
              <a:rPr lang="en-AU" dirty="0" smtClean="0"/>
              <a:t>he string for fraying or possible broken strands;</a:t>
            </a:r>
          </a:p>
          <a:p>
            <a:pPr marL="109728" indent="0">
              <a:buNone/>
            </a:pPr>
            <a:r>
              <a:rPr lang="en-AU" dirty="0" smtClean="0"/>
              <a:t>    as breaking a string under tension may cause limb damage.</a:t>
            </a:r>
          </a:p>
          <a:p>
            <a:pPr marL="109728" indent="0">
              <a:buNone/>
            </a:pPr>
            <a:endParaRPr lang="en-AU" sz="800" dirty="0" smtClean="0"/>
          </a:p>
          <a:p>
            <a:r>
              <a:rPr lang="en-AU" dirty="0" smtClean="0"/>
              <a:t>Check the bolt retainer for damage and correct tension.</a:t>
            </a:r>
          </a:p>
          <a:p>
            <a:endParaRPr lang="en-AU" sz="800" dirty="0"/>
          </a:p>
          <a:p>
            <a:r>
              <a:rPr lang="en-AU" dirty="0" smtClean="0"/>
              <a:t>Check both the trigger and safety mechanisms are working </a:t>
            </a:r>
          </a:p>
          <a:p>
            <a:pPr marL="109728" indent="0">
              <a:buNone/>
            </a:pPr>
            <a:r>
              <a:rPr lang="en-AU" dirty="0" smtClean="0"/>
              <a:t>    properly before commencing shooting.</a:t>
            </a:r>
          </a:p>
          <a:p>
            <a:pPr marL="109728" indent="0">
              <a:buNone/>
            </a:pPr>
            <a:endParaRPr lang="en-AU" dirty="0"/>
          </a:p>
          <a:p>
            <a:pPr marL="109728" indent="0">
              <a:buNone/>
            </a:pPr>
            <a:endParaRPr lang="en-AU" dirty="0"/>
          </a:p>
          <a:p>
            <a:pPr marL="109728" indent="0">
              <a:buNone/>
            </a:pPr>
            <a:endParaRPr lang="en-AU" dirty="0"/>
          </a:p>
          <a:p>
            <a:pPr marL="109728" indent="0">
              <a:buNone/>
            </a:pPr>
            <a:endParaRPr lang="en-AU" dirty="0"/>
          </a:p>
          <a:p>
            <a:pPr marL="109728" indent="0">
              <a:buNone/>
            </a:pPr>
            <a:endParaRPr lang="en-AU" dirty="0"/>
          </a:p>
          <a:p>
            <a:pPr marL="109728" indent="0">
              <a:buNone/>
            </a:pPr>
            <a:endParaRPr lang="en-AU" dirty="0"/>
          </a:p>
          <a:p>
            <a:pPr marL="109728" indent="0">
              <a:buNone/>
            </a:pP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Checking Equipment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 flipV="1">
            <a:off x="9983481" y="1454939"/>
            <a:ext cx="1101087" cy="17472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13329" cy="13133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660400" y="3250415"/>
            <a:ext cx="1747249" cy="131043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90490" y="5577731"/>
            <a:ext cx="1394831" cy="99680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954922" y="5019486"/>
            <a:ext cx="1158204" cy="159467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78402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sz="800" dirty="0"/>
          </a:p>
          <a:p>
            <a:r>
              <a:rPr lang="en-AU" dirty="0" smtClean="0"/>
              <a:t>Check </a:t>
            </a:r>
            <a:r>
              <a:rPr lang="en-AU" dirty="0"/>
              <a:t>that there are no cracks, splits or bulges along the </a:t>
            </a:r>
          </a:p>
          <a:p>
            <a:pPr marL="109728" indent="0">
              <a:buNone/>
            </a:pPr>
            <a:r>
              <a:rPr lang="en-AU" dirty="0"/>
              <a:t>    shafts of the bolts as they could shatter when shot</a:t>
            </a:r>
            <a:r>
              <a:rPr lang="en-AU" dirty="0" smtClean="0"/>
              <a:t>.</a:t>
            </a:r>
          </a:p>
          <a:p>
            <a:pPr marL="109728" indent="0">
              <a:buNone/>
            </a:pPr>
            <a:endParaRPr lang="en-AU" sz="800" dirty="0"/>
          </a:p>
          <a:p>
            <a:r>
              <a:rPr lang="en-AU" dirty="0" smtClean="0"/>
              <a:t>Check the shaft behind the point/pile for any damage.</a:t>
            </a:r>
          </a:p>
          <a:p>
            <a:endParaRPr lang="en-AU" sz="800" dirty="0" smtClean="0"/>
          </a:p>
          <a:p>
            <a:r>
              <a:rPr lang="en-AU" dirty="0" smtClean="0"/>
              <a:t>Check the bolt is straight.</a:t>
            </a:r>
          </a:p>
          <a:p>
            <a:endParaRPr lang="en-AU" sz="800" dirty="0" smtClean="0"/>
          </a:p>
          <a:p>
            <a:r>
              <a:rPr lang="en-AU" dirty="0" smtClean="0"/>
              <a:t>Check the nock for sharp nicks and cracks. Replace if needed.</a:t>
            </a:r>
          </a:p>
          <a:p>
            <a:endParaRPr lang="en-AU" sz="800" dirty="0" smtClean="0"/>
          </a:p>
          <a:p>
            <a:r>
              <a:rPr lang="en-AU" dirty="0" smtClean="0"/>
              <a:t>Check for any damage to the point/pile.</a:t>
            </a:r>
          </a:p>
          <a:p>
            <a:endParaRPr lang="en-AU" dirty="0" smtClean="0"/>
          </a:p>
          <a:p>
            <a:endParaRPr lang="en-AU" dirty="0" smtClean="0"/>
          </a:p>
          <a:p>
            <a:endParaRPr lang="en-AU" dirty="0"/>
          </a:p>
          <a:p>
            <a:pPr marL="109728" indent="0">
              <a:buNone/>
            </a:pPr>
            <a:endParaRPr lang="en-AU" dirty="0"/>
          </a:p>
          <a:p>
            <a:endParaRPr lang="en-AU" dirty="0" smtClean="0"/>
          </a:p>
          <a:p>
            <a:pPr marL="109728" indent="0">
              <a:buNone/>
            </a:pPr>
            <a:endParaRPr lang="en-AU" dirty="0"/>
          </a:p>
          <a:p>
            <a:pPr marL="109728" indent="0">
              <a:buNone/>
            </a:pPr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Checking Equipment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13329" cy="13133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340912" y="2207758"/>
            <a:ext cx="2066736" cy="14492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091225" y="4036138"/>
            <a:ext cx="1491175" cy="207462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Picture 9" descr="IMG_035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73152" y="5393002"/>
            <a:ext cx="1842247" cy="12427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5129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523875" y="1892237"/>
            <a:ext cx="7148513" cy="4325112"/>
          </a:xfrm>
        </p:spPr>
        <p:txBody>
          <a:bodyPr>
            <a:normAutofit/>
          </a:bodyPr>
          <a:lstStyle/>
          <a:p>
            <a:endParaRPr lang="en-AU" sz="800" dirty="0" smtClean="0"/>
          </a:p>
          <a:p>
            <a:pPr marL="109728" indent="0">
              <a:buNone/>
            </a:pPr>
            <a:endParaRPr lang="en-AU" sz="800" dirty="0"/>
          </a:p>
          <a:p>
            <a:r>
              <a:rPr lang="en-US" dirty="0" smtClean="0"/>
              <a:t>It is </a:t>
            </a:r>
            <a:r>
              <a:rPr lang="en-US" dirty="0"/>
              <a:t>very important to span the bow evenly</a:t>
            </a:r>
          </a:p>
          <a:p>
            <a:pPr lvl="1"/>
            <a:r>
              <a:rPr lang="en-US" dirty="0"/>
              <a:t>Any variation will cause left or right bolt movements, and hence, widening the group.</a:t>
            </a:r>
          </a:p>
          <a:p>
            <a:endParaRPr lang="en-AU" sz="800" dirty="0"/>
          </a:p>
          <a:p>
            <a:r>
              <a:rPr lang="en-AU" dirty="0" smtClean="0"/>
              <a:t>Only gloves that can be rolled into a ball to fit into the palm of the hand can be worn.</a:t>
            </a:r>
            <a:endParaRPr lang="en-AU" dirty="0"/>
          </a:p>
          <a:p>
            <a:pPr marL="109728" indent="0">
              <a:buNone/>
            </a:pPr>
            <a:endParaRPr lang="en-US" sz="800" dirty="0" smtClean="0"/>
          </a:p>
          <a:p>
            <a:r>
              <a:rPr lang="en-AU" dirty="0" smtClean="0"/>
              <a:t>Be sure the foot/feet are firmly pushing on the foot peg/s or stirrup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Safety while Spanning a Crossbow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13329" cy="1313329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z="2000" b="1" smtClean="0"/>
              <a:pPr/>
              <a:t>13</a:t>
            </a:fld>
            <a:endParaRPr lang="en-US" sz="2000" b="1" dirty="0"/>
          </a:p>
        </p:txBody>
      </p:sp>
      <p:pic>
        <p:nvPicPr>
          <p:cNvPr id="2050" name="Picture 2" descr="C:\Users\Deb\Documents\Wondershare Video Editor\UserSource\Snapshot\Snapshot_18a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0110570" y="4049779"/>
            <a:ext cx="1578155" cy="220941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51" name="Picture 3" descr="C:\Users\Deb\Documents\Wondershare Video Editor\UserSource\Snapshot\Snapshot_2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30131" y="1828804"/>
            <a:ext cx="2806469" cy="15786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309319" y="4293087"/>
            <a:ext cx="2191176" cy="164338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003853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CROSSBOW PARTS - Target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13329" cy="1313329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z="2000" b="1" smtClean="0"/>
              <a:pPr/>
              <a:t>14</a:t>
            </a:fld>
            <a:endParaRPr lang="en-US" sz="20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0100" y="2439665"/>
            <a:ext cx="10372379" cy="32896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29388" y="2486025"/>
            <a:ext cx="942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Serving</a:t>
            </a:r>
            <a:endParaRPr lang="en-AU" dirty="0"/>
          </a:p>
        </p:txBody>
      </p:sp>
      <p:sp>
        <p:nvSpPr>
          <p:cNvPr id="9" name="TextBox 8"/>
          <p:cNvSpPr txBox="1"/>
          <p:nvPr/>
        </p:nvSpPr>
        <p:spPr>
          <a:xfrm>
            <a:off x="6867526" y="5395913"/>
            <a:ext cx="819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String</a:t>
            </a:r>
            <a:endParaRPr lang="en-AU" dirty="0"/>
          </a:p>
        </p:txBody>
      </p:sp>
      <p:sp>
        <p:nvSpPr>
          <p:cNvPr id="10" name="TextBox 9"/>
          <p:cNvSpPr txBox="1"/>
          <p:nvPr/>
        </p:nvSpPr>
        <p:spPr>
          <a:xfrm>
            <a:off x="2243048" y="5310277"/>
            <a:ext cx="809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Stock</a:t>
            </a:r>
            <a:endParaRPr lang="en-AU" dirty="0"/>
          </a:p>
        </p:txBody>
      </p:sp>
      <p:sp>
        <p:nvSpPr>
          <p:cNvPr id="11" name="TextBox 10"/>
          <p:cNvSpPr txBox="1"/>
          <p:nvPr/>
        </p:nvSpPr>
        <p:spPr>
          <a:xfrm>
            <a:off x="4322644" y="5259687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Trigger</a:t>
            </a:r>
            <a:endParaRPr lang="en-AU" dirty="0"/>
          </a:p>
        </p:txBody>
      </p:sp>
      <p:sp>
        <p:nvSpPr>
          <p:cNvPr id="12" name="TextBox 11"/>
          <p:cNvSpPr txBox="1"/>
          <p:nvPr/>
        </p:nvSpPr>
        <p:spPr>
          <a:xfrm>
            <a:off x="4352927" y="1809750"/>
            <a:ext cx="1124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Rear Sight</a:t>
            </a:r>
            <a:endParaRPr lang="en-AU" dirty="0"/>
          </a:p>
        </p:txBody>
      </p:sp>
      <p:sp>
        <p:nvSpPr>
          <p:cNvPr id="13" name="TextBox 12"/>
          <p:cNvSpPr txBox="1"/>
          <p:nvPr/>
        </p:nvSpPr>
        <p:spPr>
          <a:xfrm>
            <a:off x="361950" y="5519738"/>
            <a:ext cx="1628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Butt Hook</a:t>
            </a:r>
            <a:endParaRPr lang="en-AU" dirty="0"/>
          </a:p>
        </p:txBody>
      </p:sp>
      <p:sp>
        <p:nvSpPr>
          <p:cNvPr id="14" name="TextBox 13"/>
          <p:cNvSpPr txBox="1"/>
          <p:nvPr/>
        </p:nvSpPr>
        <p:spPr>
          <a:xfrm>
            <a:off x="4786312" y="5829301"/>
            <a:ext cx="1114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Palm Rest</a:t>
            </a:r>
            <a:endParaRPr lang="en-AU" dirty="0"/>
          </a:p>
        </p:txBody>
      </p:sp>
      <p:sp>
        <p:nvSpPr>
          <p:cNvPr id="15" name="TextBox 14"/>
          <p:cNvSpPr txBox="1"/>
          <p:nvPr/>
        </p:nvSpPr>
        <p:spPr>
          <a:xfrm>
            <a:off x="8067675" y="5467350"/>
            <a:ext cx="790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Limbs</a:t>
            </a:r>
            <a:endParaRPr lang="en-AU" dirty="0"/>
          </a:p>
        </p:txBody>
      </p:sp>
      <p:sp>
        <p:nvSpPr>
          <p:cNvPr id="16" name="TextBox 15"/>
          <p:cNvSpPr txBox="1"/>
          <p:nvPr/>
        </p:nvSpPr>
        <p:spPr>
          <a:xfrm>
            <a:off x="10091738" y="2147888"/>
            <a:ext cx="695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Sight</a:t>
            </a:r>
            <a:endParaRPr lang="en-AU" dirty="0"/>
          </a:p>
        </p:txBody>
      </p:sp>
      <p:sp>
        <p:nvSpPr>
          <p:cNvPr id="17" name="TextBox 16"/>
          <p:cNvSpPr txBox="1"/>
          <p:nvPr/>
        </p:nvSpPr>
        <p:spPr>
          <a:xfrm>
            <a:off x="10191750" y="4629150"/>
            <a:ext cx="1095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Foot Peg</a:t>
            </a:r>
            <a:endParaRPr lang="en-AU" dirty="0"/>
          </a:p>
        </p:txBody>
      </p:sp>
      <p:sp>
        <p:nvSpPr>
          <p:cNvPr id="18" name="TextBox 17"/>
          <p:cNvSpPr txBox="1"/>
          <p:nvPr/>
        </p:nvSpPr>
        <p:spPr>
          <a:xfrm>
            <a:off x="876300" y="3862388"/>
            <a:ext cx="623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Rail</a:t>
            </a:r>
            <a:endParaRPr lang="en-AU" dirty="0"/>
          </a:p>
        </p:txBody>
      </p:sp>
      <p:sp>
        <p:nvSpPr>
          <p:cNvPr id="19" name="TextBox 18"/>
          <p:cNvSpPr txBox="1"/>
          <p:nvPr/>
        </p:nvSpPr>
        <p:spPr>
          <a:xfrm>
            <a:off x="7700962" y="2614613"/>
            <a:ext cx="1313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Prod Mount</a:t>
            </a:r>
            <a:endParaRPr lang="en-AU" dirty="0"/>
          </a:p>
        </p:txBody>
      </p:sp>
      <p:sp>
        <p:nvSpPr>
          <p:cNvPr id="20" name="TextBox 19"/>
          <p:cNvSpPr txBox="1"/>
          <p:nvPr/>
        </p:nvSpPr>
        <p:spPr>
          <a:xfrm>
            <a:off x="6096001" y="5681664"/>
            <a:ext cx="747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Track</a:t>
            </a:r>
            <a:endParaRPr lang="en-AU" dirty="0"/>
          </a:p>
        </p:txBody>
      </p:sp>
      <p:sp>
        <p:nvSpPr>
          <p:cNvPr id="21" name="TextBox 20"/>
          <p:cNvSpPr txBox="1"/>
          <p:nvPr/>
        </p:nvSpPr>
        <p:spPr>
          <a:xfrm>
            <a:off x="5148264" y="2176463"/>
            <a:ext cx="1652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Bolt Retainer</a:t>
            </a:r>
            <a:endParaRPr lang="en-AU" dirty="0"/>
          </a:p>
        </p:txBody>
      </p:sp>
      <p:sp>
        <p:nvSpPr>
          <p:cNvPr id="22" name="TextBox 21"/>
          <p:cNvSpPr txBox="1"/>
          <p:nvPr/>
        </p:nvSpPr>
        <p:spPr>
          <a:xfrm>
            <a:off x="3429001" y="2357439"/>
            <a:ext cx="757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Latch</a:t>
            </a:r>
            <a:endParaRPr lang="en-AU" dirty="0"/>
          </a:p>
        </p:txBody>
      </p:sp>
      <p:sp>
        <p:nvSpPr>
          <p:cNvPr id="24" name="TextBox 23"/>
          <p:cNvSpPr txBox="1"/>
          <p:nvPr/>
        </p:nvSpPr>
        <p:spPr>
          <a:xfrm>
            <a:off x="1357313" y="2628899"/>
            <a:ext cx="1314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Cheek Plate</a:t>
            </a:r>
            <a:endParaRPr lang="en-AU" dirty="0"/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1985963" y="2928938"/>
            <a:ext cx="857250" cy="45720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10487025" y="4157663"/>
            <a:ext cx="242888" cy="542925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9958388" y="2428875"/>
            <a:ext cx="242887" cy="557213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7429500" y="2914650"/>
            <a:ext cx="557213" cy="57150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6472238" y="2767012"/>
            <a:ext cx="352425" cy="876301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5057775" y="2490788"/>
            <a:ext cx="576263" cy="106680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3838575" y="2624137"/>
            <a:ext cx="612655" cy="92132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4586288" y="2090738"/>
            <a:ext cx="133350" cy="509587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V="1">
            <a:off x="1185863" y="5100638"/>
            <a:ext cx="28575" cy="557212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1357313" y="4043363"/>
            <a:ext cx="1243012" cy="14287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H="1" flipV="1">
            <a:off x="5943600" y="3700463"/>
            <a:ext cx="433388" cy="1976437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H="1" flipV="1">
            <a:off x="8001000" y="4500563"/>
            <a:ext cx="385763" cy="1014412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V="1">
            <a:off x="7224713" y="4572000"/>
            <a:ext cx="219075" cy="823913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14" idx="0"/>
          </p:cNvCxnSpPr>
          <p:nvPr/>
        </p:nvCxnSpPr>
        <p:spPr>
          <a:xfrm flipV="1">
            <a:off x="5343525" y="5143501"/>
            <a:ext cx="342900" cy="68580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V="1">
            <a:off x="4813540" y="4286251"/>
            <a:ext cx="487123" cy="1070753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V="1">
            <a:off x="2700068" y="4632385"/>
            <a:ext cx="966158" cy="733246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V="1">
            <a:off x="3131389" y="4283377"/>
            <a:ext cx="1942111" cy="1617091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2346384" y="5917719"/>
            <a:ext cx="1440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Pre-Set Lever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61353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Deb\Pictures\Crossbow Safety\sa_sports_fever_recurve_magnum_175lb_crossbow_w_cocking_rope_543 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5323" y="2122098"/>
            <a:ext cx="8940677" cy="3989777"/>
          </a:xfrm>
          <a:prstGeom prst="rect">
            <a:avLst/>
          </a:prstGeo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CROSSBOW PARTS - SPORTING</a:t>
            </a:r>
            <a:endParaRPr lang="en-A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13329" cy="1313329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2638785" y="3321170"/>
            <a:ext cx="1855577" cy="621101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448964" y="3288268"/>
            <a:ext cx="667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Track</a:t>
            </a:r>
            <a:endParaRPr lang="en-AU" dirty="0"/>
          </a:p>
        </p:txBody>
      </p:sp>
      <p:sp>
        <p:nvSpPr>
          <p:cNvPr id="10" name="TextBox 9"/>
          <p:cNvSpPr txBox="1"/>
          <p:nvPr/>
        </p:nvSpPr>
        <p:spPr>
          <a:xfrm>
            <a:off x="4948866" y="2054691"/>
            <a:ext cx="790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Scope</a:t>
            </a:r>
            <a:endParaRPr lang="en-AU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7729268" y="5633049"/>
            <a:ext cx="388189" cy="43133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114947" y="4017484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Trigger</a:t>
            </a:r>
            <a:endParaRPr lang="en-AU" dirty="0"/>
          </a:p>
        </p:txBody>
      </p:sp>
      <p:sp>
        <p:nvSpPr>
          <p:cNvPr id="15" name="TextBox 14"/>
          <p:cNvSpPr txBox="1"/>
          <p:nvPr/>
        </p:nvSpPr>
        <p:spPr>
          <a:xfrm>
            <a:off x="6507372" y="5396900"/>
            <a:ext cx="1308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Foot Stirrup</a:t>
            </a:r>
            <a:endParaRPr lang="en-AU" dirty="0"/>
          </a:p>
        </p:txBody>
      </p:sp>
      <p:sp>
        <p:nvSpPr>
          <p:cNvPr id="19" name="TextBox 18"/>
          <p:cNvSpPr txBox="1"/>
          <p:nvPr/>
        </p:nvSpPr>
        <p:spPr>
          <a:xfrm>
            <a:off x="8425581" y="3563519"/>
            <a:ext cx="701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Limb</a:t>
            </a:r>
            <a:endParaRPr lang="en-AU" dirty="0"/>
          </a:p>
        </p:txBody>
      </p:sp>
      <p:sp>
        <p:nvSpPr>
          <p:cNvPr id="20" name="TextBox 19"/>
          <p:cNvSpPr txBox="1"/>
          <p:nvPr/>
        </p:nvSpPr>
        <p:spPr>
          <a:xfrm>
            <a:off x="2307567" y="3841182"/>
            <a:ext cx="757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Latch</a:t>
            </a:r>
            <a:endParaRPr lang="en-AU" dirty="0"/>
          </a:p>
        </p:txBody>
      </p:sp>
      <p:sp>
        <p:nvSpPr>
          <p:cNvPr id="21" name="TextBox 20"/>
          <p:cNvSpPr txBox="1"/>
          <p:nvPr/>
        </p:nvSpPr>
        <p:spPr>
          <a:xfrm>
            <a:off x="9480610" y="4306198"/>
            <a:ext cx="569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Bolt</a:t>
            </a:r>
            <a:endParaRPr lang="en-AU" dirty="0"/>
          </a:p>
        </p:txBody>
      </p:sp>
      <p:sp>
        <p:nvSpPr>
          <p:cNvPr id="22" name="TextBox 21"/>
          <p:cNvSpPr txBox="1"/>
          <p:nvPr/>
        </p:nvSpPr>
        <p:spPr>
          <a:xfrm>
            <a:off x="6105795" y="2461134"/>
            <a:ext cx="1652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Bolt Retainer</a:t>
            </a:r>
            <a:endParaRPr lang="en-AU" dirty="0"/>
          </a:p>
        </p:txBody>
      </p:sp>
      <p:sp>
        <p:nvSpPr>
          <p:cNvPr id="24" name="TextBox 23"/>
          <p:cNvSpPr txBox="1"/>
          <p:nvPr/>
        </p:nvSpPr>
        <p:spPr>
          <a:xfrm>
            <a:off x="2447027" y="2166834"/>
            <a:ext cx="770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Safety</a:t>
            </a:r>
            <a:endParaRPr lang="en-AU" dirty="0"/>
          </a:p>
        </p:txBody>
      </p:sp>
      <p:sp>
        <p:nvSpPr>
          <p:cNvPr id="25" name="TextBox 24"/>
          <p:cNvSpPr txBox="1"/>
          <p:nvPr/>
        </p:nvSpPr>
        <p:spPr>
          <a:xfrm>
            <a:off x="491885" y="2969091"/>
            <a:ext cx="809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Stock</a:t>
            </a:r>
            <a:endParaRPr lang="en-AU" dirty="0"/>
          </a:p>
        </p:txBody>
      </p:sp>
      <p:cxnSp>
        <p:nvCxnSpPr>
          <p:cNvPr id="41" name="Straight Arrow Connector 40"/>
          <p:cNvCxnSpPr>
            <a:stCxn id="22" idx="2"/>
          </p:cNvCxnSpPr>
          <p:nvPr/>
        </p:nvCxnSpPr>
        <p:spPr>
          <a:xfrm flipH="1">
            <a:off x="5227608" y="2830466"/>
            <a:ext cx="1704480" cy="637353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H="1" flipV="1">
            <a:off x="8281358" y="3562709"/>
            <a:ext cx="519023" cy="48885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V="1">
            <a:off x="3555521" y="3942272"/>
            <a:ext cx="740434" cy="178281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H="1">
            <a:off x="9023230" y="4479987"/>
            <a:ext cx="533401" cy="161024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V="1">
            <a:off x="792193" y="2976113"/>
            <a:ext cx="674298" cy="89142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H="1">
            <a:off x="5391509" y="2383769"/>
            <a:ext cx="76201" cy="359431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>
            <a:off x="3104073" y="2495912"/>
            <a:ext cx="864078" cy="316299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>
            <a:off x="6761672" y="3617346"/>
            <a:ext cx="242977" cy="600971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883939" y="5141073"/>
            <a:ext cx="1591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Shoulder Strap</a:t>
            </a:r>
            <a:endParaRPr lang="en-AU" dirty="0"/>
          </a:p>
        </p:txBody>
      </p:sp>
      <p:cxnSp>
        <p:nvCxnSpPr>
          <p:cNvPr id="63" name="Straight Arrow Connector 62"/>
          <p:cNvCxnSpPr/>
          <p:nvPr/>
        </p:nvCxnSpPr>
        <p:spPr>
          <a:xfrm flipV="1">
            <a:off x="2388079" y="5037826"/>
            <a:ext cx="760563" cy="296177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1155" y="2249424"/>
            <a:ext cx="10972800" cy="4325112"/>
          </a:xfrm>
        </p:spPr>
        <p:txBody>
          <a:bodyPr/>
          <a:lstStyle/>
          <a:p>
            <a:pPr marL="109728" indent="0">
              <a:buNone/>
            </a:pPr>
            <a:r>
              <a:rPr lang="en-AU"/>
              <a:t> </a:t>
            </a:r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CROSSBOW PARTS - MEDIEVAL</a:t>
            </a:r>
            <a:endParaRPr lang="en-US"/>
          </a:p>
        </p:txBody>
      </p:sp>
      <p:pic>
        <p:nvPicPr>
          <p:cNvPr id="6" name="Picture 5"/>
          <p:cNvPicPr/>
          <p:nvPr/>
        </p:nvPicPr>
        <p:blipFill>
          <a:blip r:embed="rId2" cstate="print"/>
          <a:stretch>
            <a:fillRect/>
          </a:stretch>
        </p:blipFill>
        <p:spPr>
          <a:xfrm flipH="1">
            <a:off x="1645770" y="2133349"/>
            <a:ext cx="7835871" cy="37615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26950" y="2736845"/>
            <a:ext cx="1346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/>
              <a:t>Butt- Tiller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907815" y="5762048"/>
            <a:ext cx="1560902" cy="381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Foot Stirrup</a:t>
            </a:r>
            <a:endParaRPr lang="en-AU" dirty="0"/>
          </a:p>
        </p:txBody>
      </p:sp>
      <p:sp>
        <p:nvSpPr>
          <p:cNvPr id="9" name="TextBox 8"/>
          <p:cNvSpPr txBox="1"/>
          <p:nvPr/>
        </p:nvSpPr>
        <p:spPr>
          <a:xfrm>
            <a:off x="2673458" y="3536935"/>
            <a:ext cx="1095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/>
              <a:t>Trigger</a:t>
            </a: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071234" y="2736845"/>
            <a:ext cx="2035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/>
              <a:t>Spring Clip - Catch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799161" y="3981236"/>
            <a:ext cx="1976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/>
              <a:t>Prod - Lathe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907815" y="3393723"/>
            <a:ext cx="763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/>
              <a:t>String</a:t>
            </a:r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87"/>
            <a:ext cx="1326950" cy="132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85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0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450" y="1906523"/>
            <a:ext cx="10972800" cy="4694302"/>
          </a:xfrm>
        </p:spPr>
        <p:txBody>
          <a:bodyPr>
            <a:normAutofit/>
          </a:bodyPr>
          <a:lstStyle/>
          <a:p>
            <a:endParaRPr lang="en-AU" dirty="0"/>
          </a:p>
          <a:p>
            <a:r>
              <a:rPr lang="en-AU" b="1" dirty="0"/>
              <a:t>Bolt</a:t>
            </a:r>
            <a:r>
              <a:rPr lang="en-AU" dirty="0"/>
              <a:t> – the projectile that is shot. ( A short arrow</a:t>
            </a:r>
            <a:r>
              <a:rPr lang="en-AU" dirty="0" smtClean="0"/>
              <a:t>).</a:t>
            </a:r>
          </a:p>
          <a:p>
            <a:r>
              <a:rPr lang="en-AU" b="1" dirty="0" smtClean="0"/>
              <a:t>Butt </a:t>
            </a:r>
            <a:r>
              <a:rPr lang="en-AU" dirty="0" smtClean="0"/>
              <a:t>or </a:t>
            </a:r>
            <a:r>
              <a:rPr lang="en-AU" b="1" dirty="0" smtClean="0"/>
              <a:t>Tiller</a:t>
            </a:r>
            <a:r>
              <a:rPr lang="en-AU" dirty="0" smtClean="0"/>
              <a:t> – the end of a medieval crossbow that often sits on top of </a:t>
            </a:r>
          </a:p>
          <a:p>
            <a:pPr marL="109728" indent="0">
              <a:buNone/>
            </a:pPr>
            <a:r>
              <a:rPr lang="en-AU" b="1" dirty="0" smtClean="0"/>
              <a:t>     </a:t>
            </a:r>
            <a:r>
              <a:rPr lang="en-AU" dirty="0" smtClean="0"/>
              <a:t>the shooter's shoulder.</a:t>
            </a:r>
            <a:endParaRPr lang="en-AU" b="1" dirty="0" smtClean="0"/>
          </a:p>
          <a:p>
            <a:r>
              <a:rPr lang="en-AU" b="1" dirty="0"/>
              <a:t>Follow Through</a:t>
            </a:r>
            <a:r>
              <a:rPr lang="en-AU" dirty="0"/>
              <a:t> – the after shot sequence once the string is released</a:t>
            </a:r>
          </a:p>
          <a:p>
            <a:r>
              <a:rPr lang="en-AU" b="1" dirty="0"/>
              <a:t>Loading</a:t>
            </a:r>
            <a:r>
              <a:rPr lang="en-AU" dirty="0"/>
              <a:t> – the act of placing a bolt onto the bow in such a way that it engages the string.</a:t>
            </a:r>
          </a:p>
          <a:p>
            <a:r>
              <a:rPr lang="en-AU" b="1" dirty="0" smtClean="0"/>
              <a:t>Palm Rest</a:t>
            </a:r>
            <a:r>
              <a:rPr lang="en-AU" dirty="0" smtClean="0"/>
              <a:t> – forward holding point of the bow.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Terms and </a:t>
            </a:r>
            <a:r>
              <a:rPr lang="en-AU" dirty="0" smtClean="0"/>
              <a:t>Definitions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13329" cy="131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75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5000"/>
            <a:lum/>
          </a:blip>
          <a:srcRect/>
          <a:stretch>
            <a:fillRect t="-36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450" y="1906524"/>
            <a:ext cx="10972800" cy="4325112"/>
          </a:xfrm>
        </p:spPr>
        <p:txBody>
          <a:bodyPr/>
          <a:lstStyle/>
          <a:p>
            <a:r>
              <a:rPr lang="en-AU" b="1" dirty="0"/>
              <a:t>Shouldering the Bow</a:t>
            </a:r>
            <a:r>
              <a:rPr lang="en-AU" dirty="0"/>
              <a:t> – the way the bow is placed against the shoulder: right shoulder for right handed and left for left handed.</a:t>
            </a:r>
          </a:p>
          <a:p>
            <a:r>
              <a:rPr lang="en-AU" b="1" dirty="0"/>
              <a:t>Stirrup</a:t>
            </a:r>
            <a:r>
              <a:rPr lang="en-AU" dirty="0"/>
              <a:t> – Also known as a foot peg, the place to place the foot to enable</a:t>
            </a:r>
          </a:p>
          <a:p>
            <a:pPr marL="109728" indent="0">
              <a:buNone/>
            </a:pPr>
            <a:r>
              <a:rPr lang="en-AU" dirty="0"/>
              <a:t>    the crossbow to  be spanned.   </a:t>
            </a:r>
            <a:endParaRPr lang="en-AU" b="1" dirty="0" smtClean="0"/>
          </a:p>
          <a:p>
            <a:r>
              <a:rPr lang="en-AU" b="1" dirty="0"/>
              <a:t>Spanning</a:t>
            </a:r>
            <a:r>
              <a:rPr lang="en-AU" dirty="0"/>
              <a:t> – the act of evenly raising the string along the track until it clicks onto the "latch" of the trigger </a:t>
            </a:r>
            <a:r>
              <a:rPr lang="en-AU" dirty="0" smtClean="0"/>
              <a:t>mechanism</a:t>
            </a:r>
            <a:endParaRPr lang="en-AU" dirty="0"/>
          </a:p>
          <a:p>
            <a:r>
              <a:rPr lang="en-AU" b="1" dirty="0"/>
              <a:t>Stance</a:t>
            </a:r>
            <a:r>
              <a:rPr lang="en-AU" dirty="0"/>
              <a:t> – the foot position on the ground for best body </a:t>
            </a:r>
            <a:r>
              <a:rPr lang="en-AU" dirty="0" smtClean="0"/>
              <a:t>balance</a:t>
            </a:r>
            <a:r>
              <a:rPr lang="en-AU" dirty="0"/>
              <a:t>.</a:t>
            </a:r>
          </a:p>
          <a:p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Terms and </a:t>
            </a:r>
            <a:r>
              <a:rPr lang="en-AU" dirty="0" smtClean="0"/>
              <a:t>Definitions </a:t>
            </a:r>
            <a:r>
              <a:rPr lang="en-AU" sz="2000" dirty="0" smtClean="0"/>
              <a:t>(continued)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13329" cy="131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20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450" y="1906524"/>
            <a:ext cx="10972800" cy="4325112"/>
          </a:xfrm>
        </p:spPr>
        <p:txBody>
          <a:bodyPr/>
          <a:lstStyle/>
          <a:p>
            <a:r>
              <a:rPr lang="en-AU" b="1" dirty="0"/>
              <a:t>Track Bow</a:t>
            </a:r>
            <a:r>
              <a:rPr lang="en-AU" dirty="0"/>
              <a:t> - a crossbow with a channel running along the track upon which the bolt sits and </a:t>
            </a:r>
            <a:r>
              <a:rPr lang="en-AU" dirty="0" smtClean="0"/>
              <a:t>moves</a:t>
            </a:r>
            <a:endParaRPr lang="en-AU" dirty="0"/>
          </a:p>
          <a:p>
            <a:r>
              <a:rPr lang="en-AU" b="1" dirty="0"/>
              <a:t>Trackless Bow</a:t>
            </a:r>
            <a:r>
              <a:rPr lang="en-AU" dirty="0"/>
              <a:t> – a crossbow without a channel but has locating points on the string for the </a:t>
            </a:r>
            <a:r>
              <a:rPr lang="en-AU" dirty="0" smtClean="0"/>
              <a:t>rear of the bolt </a:t>
            </a:r>
            <a:r>
              <a:rPr lang="en-AU" dirty="0"/>
              <a:t>and a "launcher" at the front so as to support the bolt above the </a:t>
            </a:r>
            <a:r>
              <a:rPr lang="en-AU" dirty="0" smtClean="0"/>
              <a:t>track</a:t>
            </a:r>
          </a:p>
          <a:p>
            <a:r>
              <a:rPr lang="en-AU" b="1" dirty="0"/>
              <a:t>Trigger Hand / Finger </a:t>
            </a:r>
            <a:r>
              <a:rPr lang="en-AU" dirty="0"/>
              <a:t>– the hand and finger used to activate the trigger of the bow.</a:t>
            </a:r>
          </a:p>
          <a:p>
            <a:r>
              <a:rPr lang="en-AU" b="1" dirty="0"/>
              <a:t>Triggering / Release</a:t>
            </a:r>
            <a:r>
              <a:rPr lang="en-AU" dirty="0"/>
              <a:t> – the way in which the trigger of the bow is activated</a:t>
            </a:r>
            <a:r>
              <a:rPr lang="en-AU" dirty="0" smtClean="0"/>
              <a:t>.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Terms and Definitions </a:t>
            </a:r>
            <a:r>
              <a:rPr lang="en-AU" sz="2000" dirty="0"/>
              <a:t>(continued)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13329" cy="131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00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25" y="1906524"/>
            <a:ext cx="10972800" cy="4325112"/>
          </a:xfrm>
        </p:spPr>
        <p:txBody>
          <a:bodyPr>
            <a:normAutofit/>
          </a:bodyPr>
          <a:lstStyle/>
          <a:p>
            <a:endParaRPr lang="en-AU" dirty="0" smtClean="0"/>
          </a:p>
          <a:p>
            <a:r>
              <a:rPr lang="en-US" dirty="0" smtClean="0"/>
              <a:t>This presentation has been developed to assist </a:t>
            </a:r>
            <a:r>
              <a:rPr lang="en-AU" dirty="0" smtClean="0"/>
              <a:t>all </a:t>
            </a:r>
            <a:r>
              <a:rPr lang="en-US" dirty="0" smtClean="0"/>
              <a:t>crossbow shooter</a:t>
            </a:r>
            <a:r>
              <a:rPr lang="en-AU" dirty="0" smtClean="0"/>
              <a:t>s</a:t>
            </a:r>
            <a:r>
              <a:rPr lang="en-US" dirty="0" smtClean="0"/>
              <a:t> with knowledge to correctly</a:t>
            </a:r>
            <a:r>
              <a:rPr lang="en-AU" dirty="0" smtClean="0"/>
              <a:t> and safely set up a shooting ground.</a:t>
            </a:r>
          </a:p>
          <a:p>
            <a:endParaRPr lang="en-AU" sz="800" dirty="0" smtClean="0"/>
          </a:p>
          <a:p>
            <a:r>
              <a:rPr lang="en-AU" dirty="0" smtClean="0"/>
              <a:t>This </a:t>
            </a:r>
            <a:r>
              <a:rPr lang="en-AU" dirty="0"/>
              <a:t>presentation shows the different safety mechanisms of the various crossbows and their correct usage</a:t>
            </a:r>
            <a:r>
              <a:rPr lang="en-AU" dirty="0" smtClean="0"/>
              <a:t>.</a:t>
            </a:r>
          </a:p>
          <a:p>
            <a:endParaRPr lang="en-US" sz="800" dirty="0" smtClean="0"/>
          </a:p>
          <a:p>
            <a:r>
              <a:rPr lang="en-US" dirty="0" smtClean="0"/>
              <a:t>This presentation </a:t>
            </a:r>
            <a:r>
              <a:rPr lang="en-AU" dirty="0" smtClean="0"/>
              <a:t>also </a:t>
            </a:r>
            <a:r>
              <a:rPr lang="en-US" dirty="0" smtClean="0"/>
              <a:t>explains </a:t>
            </a:r>
            <a:r>
              <a:rPr lang="en-AU" dirty="0" smtClean="0"/>
              <a:t>how to check </a:t>
            </a:r>
          </a:p>
          <a:p>
            <a:pPr marL="109728" indent="0">
              <a:buNone/>
            </a:pPr>
            <a:r>
              <a:rPr lang="en-AU" dirty="0" smtClean="0"/>
              <a:t>    the safety of all of your equipment and technique.</a:t>
            </a:r>
          </a:p>
          <a:p>
            <a:pPr marL="109728" indent="0">
              <a:buNone/>
            </a:pPr>
            <a:r>
              <a:rPr lang="en-AU" dirty="0"/>
              <a:t> </a:t>
            </a:r>
            <a:r>
              <a:rPr lang="en-AU" dirty="0" smtClean="0"/>
              <a:t>        </a:t>
            </a:r>
            <a:r>
              <a:rPr lang="en-AU" sz="4800" b="1" dirty="0" smtClean="0">
                <a:solidFill>
                  <a:srgbClr val="0070C0"/>
                </a:solidFill>
                <a:latin typeface="Allura" panose="02000000000000000000" pitchFamily="2" charset="0"/>
              </a:rPr>
              <a:t>Enjoy!</a:t>
            </a:r>
            <a:endParaRPr lang="en-US" sz="4800" b="1" dirty="0">
              <a:solidFill>
                <a:srgbClr val="0070C0"/>
              </a:solidFill>
              <a:latin typeface="Allura" panose="02000000000000000000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13329" cy="1313329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z="2000" b="1" smtClean="0"/>
              <a:pPr/>
              <a:t>2</a:t>
            </a:fld>
            <a:endParaRPr lang="en-US" sz="2000" b="1" dirty="0"/>
          </a:p>
        </p:txBody>
      </p:sp>
      <p:pic>
        <p:nvPicPr>
          <p:cNvPr id="7" name="Picture 6" descr="F:\CARD 1\2013-09-25 CARD 1\CARD 1 112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94443" y="4069080"/>
            <a:ext cx="3216519" cy="227225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85189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0889" y="2167906"/>
            <a:ext cx="10972800" cy="4325112"/>
          </a:xfrm>
        </p:spPr>
        <p:txBody>
          <a:bodyPr/>
          <a:lstStyle/>
          <a:p>
            <a:r>
              <a:rPr lang="en-AU"/>
              <a:t>As previously stated </a:t>
            </a:r>
            <a:r>
              <a:rPr lang="en-AU" i="1"/>
              <a:t>safety is paramount</a:t>
            </a:r>
            <a:r>
              <a:rPr lang="en-AU"/>
              <a:t> so understanding </a:t>
            </a:r>
          </a:p>
          <a:p>
            <a:pPr marL="109728" indent="0">
              <a:buNone/>
            </a:pPr>
            <a:r>
              <a:rPr lang="en-AU"/>
              <a:t>   the safety lever system of the bow is imperative.</a:t>
            </a:r>
          </a:p>
          <a:p>
            <a:r>
              <a:rPr lang="en-AU"/>
              <a:t>Some bows have a pre-set lever which is activated before </a:t>
            </a:r>
          </a:p>
          <a:p>
            <a:pPr marL="109728" indent="0">
              <a:buNone/>
            </a:pPr>
            <a:r>
              <a:rPr lang="en-AU"/>
              <a:t>   pulling up the string, so that the string can lock properly onto the latch.</a:t>
            </a:r>
          </a:p>
          <a:p>
            <a:r>
              <a:rPr lang="en-AU"/>
              <a:t>Some have a safety lever that once the string is pulled to the latch the safety lever is activated to SAFE , then the bolt is loaded.</a:t>
            </a:r>
          </a:p>
          <a:p>
            <a:r>
              <a:rPr lang="en-AU"/>
              <a:t>Once the bow is shouldered and while aiming on the </a:t>
            </a:r>
          </a:p>
          <a:p>
            <a:pPr marL="109728" indent="0">
              <a:buNone/>
            </a:pPr>
            <a:r>
              <a:rPr lang="en-AU"/>
              <a:t>   target, the safety is moved to the FIRE position, final </a:t>
            </a:r>
          </a:p>
          <a:p>
            <a:pPr marL="109728" indent="0">
              <a:buNone/>
            </a:pPr>
            <a:r>
              <a:rPr lang="en-AU"/>
              <a:t>   aiming is done and the trigger pulled.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13329" cy="1313329"/>
          </a:xfrm>
          <a:prstGeom prst="rect">
            <a:avLst/>
          </a:prstGeom>
        </p:spPr>
      </p:pic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609600" y="1101106"/>
            <a:ext cx="10972800" cy="1066800"/>
          </a:xfrm>
        </p:spPr>
        <p:txBody>
          <a:bodyPr/>
          <a:lstStyle/>
          <a:p>
            <a:r>
              <a:rPr lang="en-AU" dirty="0" smtClean="0"/>
              <a:t>Trigger Safety</a:t>
            </a:r>
            <a:endParaRPr lang="en-AU" dirty="0"/>
          </a:p>
        </p:txBody>
      </p:sp>
      <p:pic>
        <p:nvPicPr>
          <p:cNvPr id="7" name="Content Placeholder 5" descr="Snapshot_28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856918" y="1222609"/>
            <a:ext cx="1584152" cy="218355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Picture 7" descr="Snapshot_29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013513" y="4931782"/>
            <a:ext cx="2568887" cy="14449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9" name="Oval 28"/>
          <p:cNvSpPr/>
          <p:nvPr/>
        </p:nvSpPr>
        <p:spPr>
          <a:xfrm>
            <a:off x="10636624" y="2111188"/>
            <a:ext cx="551329" cy="56477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0" name="Oval 29"/>
          <p:cNvSpPr/>
          <p:nvPr/>
        </p:nvSpPr>
        <p:spPr>
          <a:xfrm>
            <a:off x="9923929" y="5271247"/>
            <a:ext cx="793377" cy="60511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25187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538162" y="1892236"/>
            <a:ext cx="8234363" cy="4737163"/>
          </a:xfrm>
        </p:spPr>
        <p:txBody>
          <a:bodyPr>
            <a:normAutofit fontScale="92500"/>
          </a:bodyPr>
          <a:lstStyle/>
          <a:p>
            <a:r>
              <a:rPr lang="en-AU" dirty="0" smtClean="0"/>
              <a:t>Always have the bow facing the target or ground while</a:t>
            </a:r>
          </a:p>
          <a:p>
            <a:pPr marL="109728" indent="0">
              <a:buNone/>
            </a:pPr>
            <a:r>
              <a:rPr lang="en-AU" dirty="0"/>
              <a:t> </a:t>
            </a:r>
            <a:r>
              <a:rPr lang="en-AU" dirty="0" smtClean="0"/>
              <a:t>  loading the bow, in case of a trigger failure.</a:t>
            </a:r>
          </a:p>
          <a:p>
            <a:r>
              <a:rPr lang="en-US" dirty="0" smtClean="0"/>
              <a:t>If loading a track bow, </a:t>
            </a:r>
            <a:r>
              <a:rPr lang="en-AU" dirty="0" smtClean="0"/>
              <a:t>for safety use</a:t>
            </a:r>
            <a:r>
              <a:rPr lang="en-US" dirty="0" smtClean="0"/>
              <a:t> an open hand and stroking action, the bolt is slid all the way back up the track until it touches the string.</a:t>
            </a:r>
            <a:endParaRPr lang="en-AU" dirty="0" smtClean="0"/>
          </a:p>
          <a:p>
            <a:r>
              <a:rPr lang="en-AU" dirty="0"/>
              <a:t>I</a:t>
            </a:r>
            <a:r>
              <a:rPr lang="en-US" dirty="0" smtClean="0"/>
              <a:t>t is important not to curl the fingers because if the trigger fails and the string prematurely releases, injury can occur to your fingers or finger nails</a:t>
            </a:r>
            <a:r>
              <a:rPr lang="en-AU" dirty="0"/>
              <a:t>.</a:t>
            </a:r>
            <a:endParaRPr lang="en-US" dirty="0" smtClean="0"/>
          </a:p>
          <a:p>
            <a:r>
              <a:rPr lang="en-US" dirty="0" smtClean="0"/>
              <a:t>If using a trackless bow, </a:t>
            </a:r>
            <a:r>
              <a:rPr lang="en-AU" dirty="0" smtClean="0"/>
              <a:t>for safety the bolt must be positively</a:t>
            </a:r>
            <a:r>
              <a:rPr lang="en-US" dirty="0" smtClean="0"/>
              <a:t> “nocked” or clipped onto the string and the front of the shaft is placed onto a “bolt rest” or launcher.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Loading Safety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13329" cy="1313329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z="2000" b="1" smtClean="0"/>
              <a:pPr/>
              <a:t>21</a:t>
            </a:fld>
            <a:endParaRPr lang="en-US" sz="20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843963" y="1892236"/>
            <a:ext cx="2809875" cy="18356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581054" y="3885647"/>
            <a:ext cx="1577726" cy="237456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9" name="Multiply 8"/>
          <p:cNvSpPr/>
          <p:nvPr/>
        </p:nvSpPr>
        <p:spPr>
          <a:xfrm>
            <a:off x="9412941" y="4093117"/>
            <a:ext cx="1936377" cy="1998402"/>
          </a:xfrm>
          <a:prstGeom prst="mathMultiply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Multiply 9"/>
          <p:cNvSpPr/>
          <p:nvPr/>
        </p:nvSpPr>
        <p:spPr>
          <a:xfrm>
            <a:off x="9243685" y="1676400"/>
            <a:ext cx="2280444" cy="2290482"/>
          </a:xfrm>
          <a:prstGeom prst="mathMultiply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223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509588" y="1909045"/>
            <a:ext cx="9391650" cy="4325112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endParaRPr lang="en-US" dirty="0" smtClean="0"/>
          </a:p>
          <a:p>
            <a:r>
              <a:rPr lang="en-US" dirty="0" smtClean="0"/>
              <a:t>Depending upon a shooters physical make up, the position of the feet may vary</a:t>
            </a:r>
            <a:r>
              <a:rPr lang="en-AU" dirty="0" smtClean="0"/>
              <a:t>, however</a:t>
            </a:r>
            <a:r>
              <a:rPr lang="en-AU" dirty="0"/>
              <a:t> </a:t>
            </a:r>
            <a:r>
              <a:rPr lang="en-AU" dirty="0" smtClean="0"/>
              <a:t>it is absolutely imperative that at no stage of the shooting process do both feet move forward of the shooting line.</a:t>
            </a:r>
          </a:p>
          <a:p>
            <a:endParaRPr lang="en-AU" dirty="0" smtClean="0"/>
          </a:p>
          <a:p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Stance Safety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13329" cy="1313329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z="2000" b="1" smtClean="0"/>
              <a:pPr/>
              <a:t>22</a:t>
            </a:fld>
            <a:endParaRPr lang="en-US" sz="20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9881292" y="2470990"/>
            <a:ext cx="1699146" cy="1344930"/>
          </a:xfrm>
          <a:prstGeom prst="rect">
            <a:avLst/>
          </a:prstGeom>
          <a:ln w="25400">
            <a:solidFill>
              <a:schemeClr val="tx2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9926066" y="4562534"/>
            <a:ext cx="1653988" cy="1350192"/>
          </a:xfrm>
          <a:prstGeom prst="rect">
            <a:avLst/>
          </a:prstGeom>
          <a:ln w="25400">
            <a:solidFill>
              <a:schemeClr val="tx2"/>
            </a:solidFill>
          </a:ln>
        </p:spPr>
      </p:pic>
      <p:pic>
        <p:nvPicPr>
          <p:cNvPr id="10" name="Picture 9" descr="IMG_6160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0800000" flipV="1">
            <a:off x="1450754" y="4678992"/>
            <a:ext cx="1749646" cy="106502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Picture 11" descr="Snapshot_27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860057" y="4531660"/>
            <a:ext cx="1896532" cy="1143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cxnSp>
        <p:nvCxnSpPr>
          <p:cNvPr id="28" name="Straight Connector 27"/>
          <p:cNvCxnSpPr/>
          <p:nvPr/>
        </p:nvCxnSpPr>
        <p:spPr>
          <a:xfrm flipH="1">
            <a:off x="8834718" y="4639235"/>
            <a:ext cx="13447" cy="88750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1546411" y="5190565"/>
            <a:ext cx="255495" cy="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2407024" y="5204012"/>
            <a:ext cx="645458" cy="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7" idx="1"/>
            <a:endCxn id="7" idx="3"/>
          </p:cNvCxnSpPr>
          <p:nvPr/>
        </p:nvCxnSpPr>
        <p:spPr>
          <a:xfrm>
            <a:off x="10730865" y="2293882"/>
            <a:ext cx="0" cy="1699146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>
            <a:stCxn id="9" idx="1"/>
            <a:endCxn id="9" idx="3"/>
          </p:cNvCxnSpPr>
          <p:nvPr/>
        </p:nvCxnSpPr>
        <p:spPr>
          <a:xfrm>
            <a:off x="10753060" y="4410636"/>
            <a:ext cx="0" cy="165398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Picture 54" descr="Snapshot_22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10834" y="4155141"/>
            <a:ext cx="1335140" cy="151951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cxnSp>
        <p:nvCxnSpPr>
          <p:cNvPr id="57" name="Straight Connector 56"/>
          <p:cNvCxnSpPr/>
          <p:nvPr/>
        </p:nvCxnSpPr>
        <p:spPr>
          <a:xfrm flipV="1">
            <a:off x="6925235" y="4343402"/>
            <a:ext cx="174812" cy="1183339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Picture 57" descr="SNV30302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697941" y="4675131"/>
            <a:ext cx="1761565" cy="10264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cxnSp>
        <p:nvCxnSpPr>
          <p:cNvPr id="69" name="Straight Connector 68"/>
          <p:cNvCxnSpPr/>
          <p:nvPr/>
        </p:nvCxnSpPr>
        <p:spPr>
          <a:xfrm>
            <a:off x="3792071" y="5204012"/>
            <a:ext cx="578223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5015753" y="5204012"/>
            <a:ext cx="322729" cy="13447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1710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Only point crossbow down range toward the target or at the ground.</a:t>
            </a:r>
          </a:p>
          <a:p>
            <a:r>
              <a:rPr lang="en-AU" dirty="0" smtClean="0"/>
              <a:t>Do not swing crossbow into another shooter’s space whether spanned and loaded or not.</a:t>
            </a:r>
          </a:p>
          <a:p>
            <a:r>
              <a:rPr lang="en-AU" dirty="0" smtClean="0"/>
              <a:t>Do not move forward until all shooting has ceased and </a:t>
            </a:r>
          </a:p>
          <a:p>
            <a:pPr>
              <a:buNone/>
            </a:pPr>
            <a:r>
              <a:rPr lang="en-AU" dirty="0" smtClean="0"/>
              <a:t>    signal given to score and collect bolts from target.</a:t>
            </a:r>
          </a:p>
          <a:p>
            <a:r>
              <a:rPr lang="en-AU" dirty="0" smtClean="0"/>
              <a:t>When placing crossbow at the equipment line </a:t>
            </a:r>
          </a:p>
          <a:p>
            <a:pPr>
              <a:buNone/>
            </a:pPr>
            <a:r>
              <a:rPr lang="en-AU" dirty="0" smtClean="0"/>
              <a:t>   before the shoot begins or between ends, it should </a:t>
            </a:r>
          </a:p>
          <a:p>
            <a:pPr>
              <a:buNone/>
            </a:pPr>
            <a:r>
              <a:rPr lang="en-AU" dirty="0" smtClean="0"/>
              <a:t>   still face down range.</a:t>
            </a:r>
          </a:p>
          <a:p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Shooting Safety</a:t>
            </a:r>
            <a:endParaRPr lang="en-A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13329" cy="1313329"/>
          </a:xfrm>
          <a:prstGeom prst="rect">
            <a:avLst/>
          </a:prstGeom>
        </p:spPr>
      </p:pic>
      <p:pic>
        <p:nvPicPr>
          <p:cNvPr id="9" name="Picture 8" descr="f9d11143-c07a-417d-aea3-e6e7f0612a9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89676" y="3245518"/>
            <a:ext cx="1831041" cy="280650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cxnSp>
        <p:nvCxnSpPr>
          <p:cNvPr id="13" name="Straight Connector 12"/>
          <p:cNvCxnSpPr/>
          <p:nvPr/>
        </p:nvCxnSpPr>
        <p:spPr>
          <a:xfrm flipV="1">
            <a:off x="9654988" y="4585448"/>
            <a:ext cx="161365" cy="1331258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Multiply 15"/>
          <p:cNvSpPr/>
          <p:nvPr/>
        </p:nvSpPr>
        <p:spPr>
          <a:xfrm>
            <a:off x="9802906" y="3576917"/>
            <a:ext cx="1385047" cy="1532965"/>
          </a:xfrm>
          <a:prstGeom prst="mathMultiply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The transport and storage of the crossbow is not only governed by common sense but also by the local laws of a country’s governing body. If travelling to another country or even another state of the same country, understand what is expected.</a:t>
            </a:r>
          </a:p>
          <a:p>
            <a:r>
              <a:rPr lang="en-AU" dirty="0" smtClean="0"/>
              <a:t>Target crossbows generally can be greatly taken apart to store in a case.</a:t>
            </a:r>
          </a:p>
          <a:p>
            <a:r>
              <a:rPr lang="en-AU" dirty="0" smtClean="0"/>
              <a:t>Sporting crossbows are usually simply put in a case while strung.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Storing Crossbow Safety</a:t>
            </a:r>
            <a:endParaRPr lang="en-A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13329" cy="1313329"/>
          </a:xfrm>
          <a:prstGeom prst="rect">
            <a:avLst/>
          </a:prstGeom>
        </p:spPr>
      </p:pic>
      <p:pic>
        <p:nvPicPr>
          <p:cNvPr id="6" name="Picture 5" descr="IMAG00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128230" y="4387272"/>
            <a:ext cx="1492626" cy="274958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Picture 6" descr="IMG_0355 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30353" y="4988419"/>
            <a:ext cx="1549026" cy="148970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450" y="1949386"/>
            <a:ext cx="10972800" cy="4325112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endParaRPr lang="en-AU" dirty="0"/>
          </a:p>
          <a:p>
            <a:r>
              <a:rPr lang="en-US" dirty="0" smtClean="0"/>
              <a:t>This presentation was developed to assist </a:t>
            </a:r>
            <a:r>
              <a:rPr lang="en-AU" dirty="0" smtClean="0"/>
              <a:t>arbalists in being able to set up their gear safely, and shoot safely.</a:t>
            </a:r>
          </a:p>
          <a:p>
            <a:r>
              <a:rPr lang="en-AU" dirty="0" smtClean="0"/>
              <a:t>It is also to make arbalists aware of what is regarded as safe when shooting on particular grounds.</a:t>
            </a:r>
          </a:p>
          <a:p>
            <a:endParaRPr lang="en-US" dirty="0" smtClean="0"/>
          </a:p>
          <a:p>
            <a:pPr marL="109728" indent="0">
              <a:buNone/>
            </a:pPr>
            <a:r>
              <a:rPr lang="en-US" sz="4000" b="1" dirty="0" smtClean="0">
                <a:solidFill>
                  <a:srgbClr val="0070C0"/>
                </a:solidFill>
                <a:latin typeface="Allura" panose="02000000000000000000" pitchFamily="2" charset="0"/>
              </a:rPr>
              <a:t>Happy </a:t>
            </a:r>
            <a:r>
              <a:rPr lang="en-AU" sz="4000" b="1" dirty="0" smtClean="0">
                <a:solidFill>
                  <a:srgbClr val="0070C0"/>
                </a:solidFill>
                <a:latin typeface="Allura" panose="02000000000000000000" pitchFamily="2" charset="0"/>
              </a:rPr>
              <a:t>safe </a:t>
            </a:r>
            <a:r>
              <a:rPr lang="en-US" sz="4000" b="1" dirty="0" smtClean="0">
                <a:solidFill>
                  <a:srgbClr val="0070C0"/>
                </a:solidFill>
                <a:latin typeface="Allura" panose="02000000000000000000" pitchFamily="2" charset="0"/>
              </a:rPr>
              <a:t>shooting and may </a:t>
            </a:r>
            <a:endParaRPr lang="en-AU" sz="4000" b="1" dirty="0" smtClean="0">
              <a:solidFill>
                <a:srgbClr val="0070C0"/>
              </a:solidFill>
              <a:latin typeface="Allura" panose="02000000000000000000" pitchFamily="2" charset="0"/>
            </a:endParaRPr>
          </a:p>
          <a:p>
            <a:pPr marL="109728" indent="0">
              <a:buNone/>
            </a:pPr>
            <a:r>
              <a:rPr lang="en-US" sz="4000" b="1" dirty="0" smtClean="0">
                <a:solidFill>
                  <a:srgbClr val="0070C0"/>
                </a:solidFill>
                <a:latin typeface="Allura" panose="02000000000000000000" pitchFamily="2" charset="0"/>
              </a:rPr>
              <a:t> </a:t>
            </a:r>
            <a:r>
              <a:rPr lang="en-AU" sz="4000" b="1" dirty="0" smtClean="0">
                <a:solidFill>
                  <a:srgbClr val="0070C0"/>
                </a:solidFill>
                <a:latin typeface="Allura" panose="02000000000000000000" pitchFamily="2" charset="0"/>
              </a:rPr>
              <a:t>you always be safe</a:t>
            </a:r>
            <a:r>
              <a:rPr lang="en-US" sz="4000" b="1" dirty="0" smtClean="0">
                <a:solidFill>
                  <a:srgbClr val="0070C0"/>
                </a:solidFill>
                <a:latin typeface="Allura" panose="02000000000000000000" pitchFamily="2" charset="0"/>
              </a:rPr>
              <a:t>!</a:t>
            </a:r>
            <a:endParaRPr lang="en-US" sz="4000" b="1" dirty="0">
              <a:solidFill>
                <a:srgbClr val="0070C0"/>
              </a:solidFill>
              <a:latin typeface="Allura" panose="02000000000000000000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of Training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13329" cy="1313329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z="2000" b="1" smtClean="0"/>
              <a:pPr/>
              <a:t>25</a:t>
            </a:fld>
            <a:endParaRPr lang="en-US" sz="2000" b="1" dirty="0"/>
          </a:p>
        </p:txBody>
      </p:sp>
      <p:pic>
        <p:nvPicPr>
          <p:cNvPr id="6146" name="Picture 2" descr="C:\Users\Deb\Pictures\Crossbow Safety\mms_img1001157108a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0031506" y="4302667"/>
            <a:ext cx="1461527" cy="18644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Picture 8" descr="C:\Users\Deb\Pictures\Crossbow Safety\IMAG037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36593" y="4263816"/>
            <a:ext cx="1658735" cy="190863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78909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" y="1935099"/>
            <a:ext cx="10972800" cy="4325112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Prepare a quiz or challenge to assess how much information participants learned.</a:t>
            </a:r>
          </a:p>
          <a:p>
            <a:r>
              <a:rPr lang="en-US" dirty="0" smtClean="0"/>
              <a:t>Survey participants to see what they found to be beneficial.</a:t>
            </a:r>
          </a:p>
          <a:p>
            <a:pPr marL="109728" indent="0">
              <a:buNone/>
            </a:pPr>
            <a:endParaRPr lang="en-AU" dirty="0" smtClean="0"/>
          </a:p>
          <a:p>
            <a:endParaRPr lang="en-AU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Assessment and Evaluation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13329" cy="1313329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z="2000" b="1" smtClean="0"/>
              <a:pPr/>
              <a:t>26</a:t>
            </a:fld>
            <a:endParaRPr lang="en-US" sz="2000" b="1" dirty="0"/>
          </a:p>
        </p:txBody>
      </p:sp>
      <p:pic>
        <p:nvPicPr>
          <p:cNvPr id="6" name="Picture 5" descr="Gloves while shootin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54703" y="3931951"/>
            <a:ext cx="1555379" cy="238144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Picture 6" descr="DSCN252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08845" y="4061012"/>
            <a:ext cx="2550459" cy="191284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Picture 11" descr="SNV3033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968127" y="4155141"/>
            <a:ext cx="2681943" cy="176156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68765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692" y="2888355"/>
            <a:ext cx="3046615" cy="30466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13329" cy="1313329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111" y="4373306"/>
            <a:ext cx="2201230" cy="220123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GB" dirty="0"/>
              <a:t>The shooting ground/range must be set up in accordance of the rules of both archery/crossbow governing bodies and council/government laws. Always refer to all the relevant rules</a:t>
            </a:r>
            <a:r>
              <a:rPr lang="en-GB" dirty="0" smtClean="0"/>
              <a:t>.</a:t>
            </a:r>
            <a:r>
              <a:rPr lang="en-AU" dirty="0" smtClean="0"/>
              <a:t> WCSA and the IAU are the world governing bodies for competitive crossbow shooting. Most countries acknowledge either one or the other of these bodies.</a:t>
            </a:r>
          </a:p>
          <a:p>
            <a:pPr marL="109728" indent="0">
              <a:buNone/>
            </a:pPr>
            <a:endParaRPr lang="en-AU" sz="800" dirty="0" smtClean="0"/>
          </a:p>
          <a:p>
            <a:endParaRPr lang="en-AU" sz="1800" dirty="0" smtClean="0"/>
          </a:p>
          <a:p>
            <a:pPr marL="109728" indent="0">
              <a:buNone/>
            </a:pPr>
            <a:endParaRPr lang="en-AU" dirty="0" smtClean="0"/>
          </a:p>
          <a:p>
            <a:pPr marL="109728" indent="0">
              <a:buNone/>
            </a:pPr>
            <a:endParaRPr lang="en-GB" dirty="0"/>
          </a:p>
          <a:p>
            <a:pPr marL="109728" indent="0">
              <a:buNone/>
            </a:pPr>
            <a:endParaRPr lang="en-AU" sz="1800" dirty="0" smtClean="0"/>
          </a:p>
          <a:p>
            <a:pPr marL="109728" indent="0">
              <a:buNone/>
            </a:pP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Ground Safety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03852" y="4508688"/>
            <a:ext cx="2708413" cy="19304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2"/>
            <a:ext cx="1313329" cy="131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09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Flags and signage are a safety necessity. The number and style of </a:t>
            </a:r>
            <a:r>
              <a:rPr lang="en-GB" dirty="0" smtClean="0"/>
              <a:t>each</a:t>
            </a:r>
            <a:r>
              <a:rPr lang="en-AU" dirty="0" smtClean="0"/>
              <a:t>.              </a:t>
            </a:r>
          </a:p>
          <a:p>
            <a:pPr marL="109728" indent="0">
              <a:buNone/>
            </a:pPr>
            <a:r>
              <a:rPr lang="en-GB" dirty="0" smtClean="0"/>
              <a:t> </a:t>
            </a:r>
            <a:r>
              <a:rPr lang="en-AU" dirty="0" smtClean="0"/>
              <a:t>                                </a:t>
            </a:r>
            <a:r>
              <a:rPr lang="en-GB" dirty="0" smtClean="0"/>
              <a:t>are </a:t>
            </a:r>
            <a:r>
              <a:rPr lang="en-GB" dirty="0"/>
              <a:t>in accordance with the above organisation’s </a:t>
            </a:r>
            <a:endParaRPr lang="en-AU" dirty="0" smtClean="0"/>
          </a:p>
          <a:p>
            <a:pPr marL="109728" indent="0">
              <a:buNone/>
            </a:pPr>
            <a:r>
              <a:rPr lang="en-AU" dirty="0"/>
              <a:t> </a:t>
            </a:r>
            <a:r>
              <a:rPr lang="en-AU" dirty="0" smtClean="0"/>
              <a:t>                                </a:t>
            </a:r>
            <a:r>
              <a:rPr lang="en-GB" dirty="0" smtClean="0"/>
              <a:t>rules as</a:t>
            </a:r>
            <a:r>
              <a:rPr lang="en-AU" dirty="0" smtClean="0"/>
              <a:t> </a:t>
            </a:r>
            <a:r>
              <a:rPr lang="en-GB" dirty="0" smtClean="0"/>
              <a:t>well </a:t>
            </a:r>
            <a:r>
              <a:rPr lang="en-GB" dirty="0"/>
              <a:t>as the individual club. </a:t>
            </a:r>
            <a:endParaRPr lang="en-AU" dirty="0" smtClean="0"/>
          </a:p>
          <a:p>
            <a:pPr marL="109728" indent="0">
              <a:buNone/>
            </a:pPr>
            <a:r>
              <a:rPr lang="en-AU" b="1" i="1" dirty="0"/>
              <a:t> </a:t>
            </a:r>
            <a:r>
              <a:rPr lang="en-AU" b="1" i="1" dirty="0" smtClean="0"/>
              <a:t>                                         </a:t>
            </a:r>
            <a:r>
              <a:rPr lang="en-GB" b="1" i="1" dirty="0" smtClean="0"/>
              <a:t>More </a:t>
            </a:r>
            <a:r>
              <a:rPr lang="en-GB" b="1" i="1" dirty="0"/>
              <a:t>is always </a:t>
            </a:r>
            <a:r>
              <a:rPr lang="en-GB" b="1" i="1" dirty="0" smtClean="0"/>
              <a:t>better</a:t>
            </a:r>
            <a:endParaRPr lang="en-AU" b="1" i="1" dirty="0" smtClean="0"/>
          </a:p>
          <a:p>
            <a:pPr marL="109728" indent="0">
              <a:buNone/>
            </a:pPr>
            <a:endParaRPr lang="en-AU" b="1" i="1" dirty="0"/>
          </a:p>
          <a:p>
            <a:r>
              <a:rPr lang="en-AU" dirty="0"/>
              <a:t>Where the public has the right of access, suitable barriers must be erected around the range to keep spectators back</a:t>
            </a:r>
            <a:r>
              <a:rPr lang="en-AU" dirty="0" smtClean="0"/>
              <a:t>.</a:t>
            </a:r>
            <a:endParaRPr lang="en-A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7988" y="3160059"/>
            <a:ext cx="1774855" cy="13676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Ground Safety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67109" y="3241259"/>
            <a:ext cx="1693143" cy="138393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13329" cy="13133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660434" y="5114441"/>
            <a:ext cx="2239214" cy="14752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8995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The buttress shall be large enough to accommodate the target face(s)              with a minimum of 1cm extra all round the outside the outermost      scoring zone(s</a:t>
            </a:r>
            <a:r>
              <a:rPr lang="en-AU" dirty="0" smtClean="0"/>
              <a:t>).</a:t>
            </a:r>
          </a:p>
          <a:p>
            <a:endParaRPr lang="en-AU" sz="800" dirty="0" smtClean="0"/>
          </a:p>
          <a:p>
            <a:r>
              <a:rPr lang="en-AU" dirty="0"/>
              <a:t>Where conditions warrant it, target buttresses should </a:t>
            </a:r>
            <a:endParaRPr lang="en-AU" dirty="0" smtClean="0"/>
          </a:p>
          <a:p>
            <a:pPr marL="109728" indent="0">
              <a:buNone/>
            </a:pPr>
            <a:r>
              <a:rPr lang="en-AU" dirty="0"/>
              <a:t> </a:t>
            </a:r>
            <a:r>
              <a:rPr lang="en-AU" dirty="0" smtClean="0"/>
              <a:t>   be </a:t>
            </a:r>
            <a:r>
              <a:rPr lang="en-AU" dirty="0"/>
              <a:t>firmly pegged to the ground</a:t>
            </a:r>
            <a:r>
              <a:rPr lang="en-AU" dirty="0" smtClean="0"/>
              <a:t>,</a:t>
            </a:r>
          </a:p>
          <a:p>
            <a:pPr marL="109728" indent="0">
              <a:buNone/>
            </a:pPr>
            <a:r>
              <a:rPr lang="en-AU" dirty="0"/>
              <a:t> </a:t>
            </a:r>
            <a:r>
              <a:rPr lang="en-AU" dirty="0" smtClean="0"/>
              <a:t>   </a:t>
            </a:r>
            <a:r>
              <a:rPr lang="en-AU" dirty="0"/>
              <a:t>to prevent toppling </a:t>
            </a:r>
            <a:endParaRPr lang="en-AU" dirty="0" smtClean="0"/>
          </a:p>
          <a:p>
            <a:pPr marL="109728" indent="0">
              <a:buNone/>
            </a:pPr>
            <a:r>
              <a:rPr lang="en-AU" dirty="0"/>
              <a:t> </a:t>
            </a:r>
            <a:r>
              <a:rPr lang="en-AU" dirty="0" smtClean="0"/>
              <a:t>   or </a:t>
            </a:r>
            <a:r>
              <a:rPr lang="en-AU" dirty="0"/>
              <a:t>movement.</a:t>
            </a:r>
          </a:p>
          <a:p>
            <a:endParaRPr lang="en-GB" dirty="0"/>
          </a:p>
          <a:p>
            <a:pPr marL="109728" indent="0">
              <a:buNone/>
            </a:pPr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Ground Safety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401794" y="3304461"/>
            <a:ext cx="2078829" cy="306621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13329" cy="13133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62720" y="4241970"/>
            <a:ext cx="2522165" cy="212870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9612" y="4749678"/>
            <a:ext cx="1356199" cy="162099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86241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Ideally on the shooting line there should be 1.5m per </a:t>
            </a:r>
            <a:endParaRPr lang="en-AU" dirty="0" smtClean="0"/>
          </a:p>
          <a:p>
            <a:pPr marL="109728" indent="0">
              <a:buNone/>
            </a:pPr>
            <a:r>
              <a:rPr lang="en-AU" dirty="0"/>
              <a:t> </a:t>
            </a:r>
            <a:r>
              <a:rPr lang="en-AU" dirty="0" smtClean="0"/>
              <a:t>  shooter, as </a:t>
            </a:r>
            <a:r>
              <a:rPr lang="en-AU" dirty="0"/>
              <a:t>crossbow limbs can be up to 1m across tip to tip. </a:t>
            </a:r>
          </a:p>
          <a:p>
            <a:pPr marL="109728" indent="0">
              <a:buNone/>
            </a:pPr>
            <a:r>
              <a:rPr lang="en-AU" dirty="0" smtClean="0"/>
              <a:t>   A shooter </a:t>
            </a:r>
            <a:r>
              <a:rPr lang="en-AU" dirty="0"/>
              <a:t>must stay within this allotted space</a:t>
            </a:r>
            <a:r>
              <a:rPr lang="en-AU" dirty="0" smtClean="0"/>
              <a:t>.</a:t>
            </a:r>
          </a:p>
          <a:p>
            <a:pPr marL="109728" indent="0">
              <a:buNone/>
            </a:pPr>
            <a:endParaRPr lang="en-AU" sz="800" dirty="0" smtClean="0"/>
          </a:p>
          <a:p>
            <a:r>
              <a:rPr lang="en-AU" dirty="0" smtClean="0"/>
              <a:t>Spectators are kept further back than the waiting line</a:t>
            </a:r>
          </a:p>
          <a:p>
            <a:pPr marL="109728" indent="0">
              <a:buNone/>
            </a:pPr>
            <a:r>
              <a:rPr lang="en-AU" dirty="0"/>
              <a:t> </a:t>
            </a:r>
            <a:r>
              <a:rPr lang="en-AU" dirty="0" smtClean="0"/>
              <a:t>  </a:t>
            </a:r>
            <a:r>
              <a:rPr lang="en-AU" dirty="0"/>
              <a:t> </a:t>
            </a:r>
            <a:r>
              <a:rPr lang="en-AU" dirty="0" smtClean="0"/>
              <a:t>for Target, Indoor and Clout. Generally </a:t>
            </a:r>
          </a:p>
          <a:p>
            <a:pPr marL="109728" indent="0">
              <a:buNone/>
            </a:pPr>
            <a:r>
              <a:rPr lang="en-AU" dirty="0"/>
              <a:t> </a:t>
            </a:r>
            <a:r>
              <a:rPr lang="en-AU" dirty="0" smtClean="0"/>
              <a:t>   spectators are not to be on a field </a:t>
            </a:r>
          </a:p>
          <a:p>
            <a:pPr marL="109728" indent="0">
              <a:buNone/>
            </a:pPr>
            <a:r>
              <a:rPr lang="en-AU" dirty="0"/>
              <a:t> </a:t>
            </a:r>
            <a:r>
              <a:rPr lang="en-AU" dirty="0" smtClean="0"/>
              <a:t>   course.</a:t>
            </a:r>
          </a:p>
          <a:p>
            <a:pPr marL="109728" indent="0">
              <a:buNone/>
            </a:pP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Ground Safety</a:t>
            </a:r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37852" y="2242394"/>
            <a:ext cx="1884889" cy="216958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2"/>
            <a:ext cx="1313329" cy="13133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50055" y="4598862"/>
            <a:ext cx="2581927" cy="193644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26383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The shoot must be under the direction of one official; usually either a Director of Shooting or a Field Captain/ Range Captain. This official is responsible for the setup, safety and the general running of the shoot.</a:t>
            </a:r>
          </a:p>
          <a:p>
            <a:endParaRPr lang="en-AU" sz="800" dirty="0"/>
          </a:p>
          <a:p>
            <a:r>
              <a:rPr lang="en-AU" dirty="0" smtClean="0"/>
              <a:t>A shooter must not move forward of the shooting line until authorised  </a:t>
            </a:r>
          </a:p>
          <a:p>
            <a:pPr marL="109728" indent="0">
              <a:buNone/>
            </a:pPr>
            <a:r>
              <a:rPr lang="en-AU" dirty="0"/>
              <a:t> </a:t>
            </a:r>
            <a:r>
              <a:rPr lang="en-AU" dirty="0" smtClean="0"/>
              <a:t>                            by the DOS or Field Captain / Range Captain, </a:t>
            </a:r>
          </a:p>
          <a:p>
            <a:pPr marL="109728" indent="0">
              <a:buNone/>
            </a:pPr>
            <a:r>
              <a:rPr lang="en-AU" dirty="0"/>
              <a:t> </a:t>
            </a:r>
            <a:r>
              <a:rPr lang="en-AU" dirty="0" smtClean="0"/>
              <a:t>                            using either a whistle system or electronic </a:t>
            </a:r>
          </a:p>
          <a:p>
            <a:pPr marL="109728" indent="0">
              <a:buNone/>
            </a:pPr>
            <a:r>
              <a:rPr lang="en-AU" dirty="0"/>
              <a:t> </a:t>
            </a:r>
            <a:r>
              <a:rPr lang="en-AU" dirty="0" smtClean="0"/>
              <a:t>                            light and buzzer system, as per rules.</a:t>
            </a:r>
          </a:p>
          <a:p>
            <a:pPr marL="109728" indent="0">
              <a:buNone/>
            </a:pPr>
            <a:endParaRPr lang="en-AU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Ground Safety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13329" cy="13133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6664" y="4232984"/>
            <a:ext cx="2332895" cy="188143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9604153" y="4515960"/>
            <a:ext cx="1978247" cy="131548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523979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Always remembering </a:t>
            </a:r>
            <a:r>
              <a:rPr lang="en-US" i="1" dirty="0">
                <a:solidFill>
                  <a:srgbClr val="FF0000"/>
                </a:solidFill>
              </a:rPr>
              <a:t>safety is paramount </a:t>
            </a:r>
            <a:r>
              <a:rPr lang="en-US" dirty="0"/>
              <a:t>– so the bow must always face the ground and be pointing down range</a:t>
            </a:r>
            <a:r>
              <a:rPr lang="en-AU" dirty="0"/>
              <a:t> toward the target, whether loaded or not. Moving to the line </a:t>
            </a:r>
          </a:p>
          <a:p>
            <a:pPr marL="109728" indent="0">
              <a:buNone/>
            </a:pPr>
            <a:r>
              <a:rPr lang="en-AU" dirty="0"/>
              <a:t>   the bow must not be spanned or loaded </a:t>
            </a:r>
          </a:p>
          <a:p>
            <a:pPr marL="109728" indent="0">
              <a:buNone/>
            </a:pPr>
            <a:r>
              <a:rPr lang="en-AU" dirty="0"/>
              <a:t>   and must also face down range. Do not </a:t>
            </a:r>
          </a:p>
          <a:p>
            <a:pPr marL="109728" indent="0">
              <a:buNone/>
            </a:pPr>
            <a:r>
              <a:rPr lang="en-AU" dirty="0"/>
              <a:t>   move about with a loaded crossbow.</a:t>
            </a:r>
          </a:p>
          <a:p>
            <a:endParaRPr lang="en-AU" sz="400" dirty="0"/>
          </a:p>
          <a:p>
            <a:endParaRPr lang="en-AU" sz="800" dirty="0"/>
          </a:p>
          <a:p>
            <a:r>
              <a:rPr lang="en-AU" dirty="0"/>
              <a:t>A crossbow must only be spanned and loaded when on the shooting line with the exception of an assisted shooter (refer WCSA rules).</a:t>
            </a:r>
          </a:p>
          <a:p>
            <a:pPr marL="109728" indent="0">
              <a:buNone/>
            </a:pP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Ground Safety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58708" y="3221433"/>
            <a:ext cx="2074591" cy="164625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399106" y="3221433"/>
            <a:ext cx="1909121" cy="167531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13329" cy="131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944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The shooter must check their equipment before </a:t>
            </a:r>
          </a:p>
          <a:p>
            <a:pPr marL="109728" indent="0">
              <a:buNone/>
            </a:pPr>
            <a:r>
              <a:rPr lang="en-AU" dirty="0"/>
              <a:t>    shooting. It is important for the shooter to keep their tackle in good</a:t>
            </a:r>
          </a:p>
          <a:p>
            <a:pPr marL="109728" indent="0">
              <a:buNone/>
            </a:pPr>
            <a:r>
              <a:rPr lang="en-AU" dirty="0"/>
              <a:t>    repair, and fix any issues that may affect their shooting, or the   </a:t>
            </a:r>
          </a:p>
          <a:p>
            <a:pPr marL="109728" indent="0">
              <a:buNone/>
            </a:pPr>
            <a:r>
              <a:rPr lang="en-AU" dirty="0"/>
              <a:t>    performance of the bow and bolt</a:t>
            </a:r>
            <a:r>
              <a:rPr lang="en-AU" dirty="0" smtClean="0"/>
              <a:t>.</a:t>
            </a:r>
          </a:p>
          <a:p>
            <a:endParaRPr lang="en-AU" dirty="0"/>
          </a:p>
          <a:p>
            <a:r>
              <a:rPr lang="en-AU" dirty="0" smtClean="0"/>
              <a:t>It </a:t>
            </a:r>
            <a:r>
              <a:rPr lang="en-AU" dirty="0"/>
              <a:t>is recommended that the fingers of the loading </a:t>
            </a:r>
            <a:endParaRPr lang="en-AU" dirty="0" smtClean="0"/>
          </a:p>
          <a:p>
            <a:pPr marL="109728" indent="0">
              <a:buNone/>
            </a:pPr>
            <a:r>
              <a:rPr lang="en-AU" dirty="0"/>
              <a:t> </a:t>
            </a:r>
            <a:r>
              <a:rPr lang="en-AU" dirty="0" smtClean="0"/>
              <a:t>  hand are kept </a:t>
            </a:r>
            <a:r>
              <a:rPr lang="en-AU" dirty="0"/>
              <a:t>straight and pointing toward the </a:t>
            </a:r>
            <a:endParaRPr lang="en-AU" dirty="0" smtClean="0"/>
          </a:p>
          <a:p>
            <a:pPr marL="109728" indent="0">
              <a:buNone/>
            </a:pPr>
            <a:r>
              <a:rPr lang="en-AU" dirty="0"/>
              <a:t> </a:t>
            </a:r>
            <a:r>
              <a:rPr lang="en-AU" dirty="0" smtClean="0"/>
              <a:t>  front of the crossbow, in case of a trigger failure.</a:t>
            </a:r>
            <a:endParaRPr lang="en-GB" dirty="0"/>
          </a:p>
          <a:p>
            <a:endParaRPr lang="en-AU" sz="1000" dirty="0" smtClean="0"/>
          </a:p>
        </p:txBody>
      </p:sp>
      <p:pic>
        <p:nvPicPr>
          <p:cNvPr id="5" name="Picture 4" descr="C:\Users\Deb\Documents\Wondershare Video Editor\UserSource\Snapshot\Snapshot_24a.png"/>
          <p:cNvPicPr>
            <a:picLocks noChangeAspect="1" noChangeArrowheads="1"/>
          </p:cNvPicPr>
          <p:nvPr/>
        </p:nvPicPr>
        <p:blipFill rotWithShape="1">
          <a:blip r:embed="rId2" cstate="print"/>
          <a:srcRect/>
          <a:stretch/>
        </p:blipFill>
        <p:spPr bwMode="auto">
          <a:xfrm>
            <a:off x="8966878" y="4180049"/>
            <a:ext cx="2615522" cy="179785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Shooter's Safety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2"/>
            <a:ext cx="1313329" cy="131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664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aining presentation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aining presentation" id="{9308F140-5CDC-477D-BC4D-9C1906451284}" vid="{11C5112C-663B-4E6D-9D3D-2361F8FA32D6}"/>
    </a:ext>
  </a:extLst>
</a:theme>
</file>

<file path=ppt/theme/theme2.xml><?xml version="1.0" encoding="utf-8"?>
<a:theme xmlns:a="http://schemas.openxmlformats.org/drawingml/2006/main" name="Office Them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Training presentation</Template>
  <TotalTime>0</TotalTime>
  <Words>1735</Words>
  <Application>Microsoft Macintosh PowerPoint</Application>
  <PresentationFormat>Widescreen</PresentationFormat>
  <Paragraphs>252</Paragraphs>
  <Slides>27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Calibri</vt:lpstr>
      <vt:lpstr>Allura</vt:lpstr>
      <vt:lpstr>Wingdings 2</vt:lpstr>
      <vt:lpstr>Georgia</vt:lpstr>
      <vt:lpstr>Arial</vt:lpstr>
      <vt:lpstr>Training presentation</vt:lpstr>
      <vt:lpstr>WCSA     All things Safety</vt:lpstr>
      <vt:lpstr>Introduction</vt:lpstr>
      <vt:lpstr>Ground Safety</vt:lpstr>
      <vt:lpstr>Ground Safety</vt:lpstr>
      <vt:lpstr>Ground Safety</vt:lpstr>
      <vt:lpstr>Ground Safety</vt:lpstr>
      <vt:lpstr>Ground Safety</vt:lpstr>
      <vt:lpstr>Ground Safety</vt:lpstr>
      <vt:lpstr>Shooter's Safety</vt:lpstr>
      <vt:lpstr>Checking Your Equipment</vt:lpstr>
      <vt:lpstr>Checking Equipment</vt:lpstr>
      <vt:lpstr>Checking Equipment</vt:lpstr>
      <vt:lpstr>Safety while Spanning a Crossbow </vt:lpstr>
      <vt:lpstr>CROSSBOW PARTS - Target</vt:lpstr>
      <vt:lpstr>CROSSBOW PARTS - SPORTING</vt:lpstr>
      <vt:lpstr>CROSSBOW PARTS - MEDIEVAL</vt:lpstr>
      <vt:lpstr>Terms and Definitions</vt:lpstr>
      <vt:lpstr>Terms and Definitions (continued)</vt:lpstr>
      <vt:lpstr>Terms and Definitions (continued)</vt:lpstr>
      <vt:lpstr>Trigger Safety</vt:lpstr>
      <vt:lpstr>Loading Safety</vt:lpstr>
      <vt:lpstr>Stance Safety</vt:lpstr>
      <vt:lpstr>Shooting Safety</vt:lpstr>
      <vt:lpstr>Storing Crossbow Safety</vt:lpstr>
      <vt:lpstr>Summary of Training</vt:lpstr>
      <vt:lpstr>Assessment and Evaluation</vt:lpstr>
      <vt:lpstr>Questions?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469</cp:revision>
  <dcterms:created xsi:type="dcterms:W3CDTF">2015-05-19T05:05:54Z</dcterms:created>
  <dcterms:modified xsi:type="dcterms:W3CDTF">2016-05-08T07:06:53Z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TC034606049991</vt:lpwstr>
  </property>
</Properties>
</file>